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  <p:sldMasterId id="2147483660" r:id="rId2"/>
  </p:sldMasterIdLst>
  <p:notesMasterIdLst>
    <p:notesMasterId r:id="rId63"/>
  </p:notesMasterIdLst>
  <p:sldIdLst>
    <p:sldId id="256" r:id="rId3"/>
    <p:sldId id="257" r:id="rId4"/>
    <p:sldId id="258" r:id="rId5"/>
    <p:sldId id="316" r:id="rId6"/>
    <p:sldId id="318" r:id="rId7"/>
    <p:sldId id="319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9" r:id="rId36"/>
    <p:sldId id="348" r:id="rId37"/>
    <p:sldId id="350" r:id="rId38"/>
    <p:sldId id="351" r:id="rId39"/>
    <p:sldId id="352" r:id="rId40"/>
    <p:sldId id="353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71" r:id="rId57"/>
    <p:sldId id="372" r:id="rId58"/>
    <p:sldId id="370" r:id="rId59"/>
    <p:sldId id="373" r:id="rId60"/>
    <p:sldId id="376" r:id="rId61"/>
    <p:sldId id="375" r:id="rId6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0184" autoAdjust="0"/>
  </p:normalViewPr>
  <p:slideViewPr>
    <p:cSldViewPr snapToGrid="0" snapToObjects="1">
      <p:cViewPr varScale="1">
        <p:scale>
          <a:sx n="105" d="100"/>
          <a:sy n="105" d="100"/>
        </p:scale>
        <p:origin x="638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1BD8B-48A3-4724-9A7C-442044E7E3AC}" type="datetimeFigureOut">
              <a:rPr lang="tr-TR" smtClean="0"/>
              <a:t>7.01.2025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24010-644D-49B1-9C14-91A24ABA0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781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24010-644D-49B1-9C14-91A24ABA03D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703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527" y="1024729"/>
            <a:ext cx="9401307" cy="7070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9054" y="1869253"/>
            <a:ext cx="7742253" cy="8429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9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9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9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9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9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9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9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A12E-8DE4-4302-9D28-2CCA1F97F0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3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A059-45DC-44C7-9AD2-32410CC57E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04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692" y="2119709"/>
            <a:ext cx="9401307" cy="655155"/>
          </a:xfrm>
        </p:spPr>
        <p:txBody>
          <a:bodyPr anchor="t"/>
          <a:lstStyle>
            <a:lvl1pPr algn="l">
              <a:defRPr sz="192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692" y="1398122"/>
            <a:ext cx="9401307" cy="721586"/>
          </a:xfrm>
        </p:spPr>
        <p:txBody>
          <a:bodyPr anchor="b"/>
          <a:lstStyle>
            <a:lvl1pPr marL="0" indent="0">
              <a:buNone/>
              <a:defRPr sz="962">
                <a:solidFill>
                  <a:schemeClr val="tx1">
                    <a:tint val="75000"/>
                  </a:schemeClr>
                </a:solidFill>
              </a:defRPr>
            </a:lvl1pPr>
            <a:lvl2pPr marL="219913" indent="0">
              <a:buNone/>
              <a:defRPr sz="866">
                <a:solidFill>
                  <a:schemeClr val="tx1">
                    <a:tint val="75000"/>
                  </a:schemeClr>
                </a:solidFill>
              </a:defRPr>
            </a:lvl2pPr>
            <a:lvl3pPr marL="439826" indent="0">
              <a:buNone/>
              <a:defRPr sz="770">
                <a:solidFill>
                  <a:schemeClr val="tx1">
                    <a:tint val="75000"/>
                  </a:schemeClr>
                </a:solidFill>
              </a:defRPr>
            </a:lvl3pPr>
            <a:lvl4pPr marL="659740" indent="0">
              <a:buNone/>
              <a:defRPr sz="673">
                <a:solidFill>
                  <a:schemeClr val="tx1">
                    <a:tint val="75000"/>
                  </a:schemeClr>
                </a:solidFill>
              </a:defRPr>
            </a:lvl4pPr>
            <a:lvl5pPr marL="879653" indent="0">
              <a:buNone/>
              <a:defRPr sz="673">
                <a:solidFill>
                  <a:schemeClr val="tx1">
                    <a:tint val="75000"/>
                  </a:schemeClr>
                </a:solidFill>
              </a:defRPr>
            </a:lvl5pPr>
            <a:lvl6pPr marL="1099566" indent="0">
              <a:buNone/>
              <a:defRPr sz="673">
                <a:solidFill>
                  <a:schemeClr val="tx1">
                    <a:tint val="75000"/>
                  </a:schemeClr>
                </a:solidFill>
              </a:defRPr>
            </a:lvl6pPr>
            <a:lvl7pPr marL="1319479" indent="0">
              <a:buNone/>
              <a:defRPr sz="673">
                <a:solidFill>
                  <a:schemeClr val="tx1">
                    <a:tint val="75000"/>
                  </a:schemeClr>
                </a:solidFill>
              </a:defRPr>
            </a:lvl7pPr>
            <a:lvl8pPr marL="1539392" indent="0">
              <a:buNone/>
              <a:defRPr sz="673">
                <a:solidFill>
                  <a:schemeClr val="tx1">
                    <a:tint val="75000"/>
                  </a:schemeClr>
                </a:solidFill>
              </a:defRPr>
            </a:lvl8pPr>
            <a:lvl9pPr marL="1759306" indent="0">
              <a:buNone/>
              <a:defRPr sz="6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0518-DE15-4665-9412-B9D926D3DB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99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018" y="769693"/>
            <a:ext cx="4884993" cy="2176977"/>
          </a:xfrm>
        </p:spPr>
        <p:txBody>
          <a:bodyPr/>
          <a:lstStyle>
            <a:lvl1pPr>
              <a:defRPr sz="1347"/>
            </a:lvl1pPr>
            <a:lvl2pPr>
              <a:defRPr sz="1154"/>
            </a:lvl2pPr>
            <a:lvl3pPr>
              <a:defRPr sz="962"/>
            </a:lvl3pPr>
            <a:lvl4pPr>
              <a:defRPr sz="866"/>
            </a:lvl4pPr>
            <a:lvl5pPr>
              <a:defRPr sz="866"/>
            </a:lvl5pPr>
            <a:lvl6pPr>
              <a:defRPr sz="866"/>
            </a:lvl6pPr>
            <a:lvl7pPr>
              <a:defRPr sz="866"/>
            </a:lvl7pPr>
            <a:lvl8pPr>
              <a:defRPr sz="866"/>
            </a:lvl8pPr>
            <a:lvl9pPr>
              <a:defRPr sz="8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2350" y="769693"/>
            <a:ext cx="4884993" cy="2176977"/>
          </a:xfrm>
        </p:spPr>
        <p:txBody>
          <a:bodyPr/>
          <a:lstStyle>
            <a:lvl1pPr>
              <a:defRPr sz="1347"/>
            </a:lvl1pPr>
            <a:lvl2pPr>
              <a:defRPr sz="1154"/>
            </a:lvl2pPr>
            <a:lvl3pPr>
              <a:defRPr sz="962"/>
            </a:lvl3pPr>
            <a:lvl4pPr>
              <a:defRPr sz="866"/>
            </a:lvl4pPr>
            <a:lvl5pPr>
              <a:defRPr sz="866"/>
            </a:lvl5pPr>
            <a:lvl6pPr>
              <a:defRPr sz="866"/>
            </a:lvl6pPr>
            <a:lvl7pPr>
              <a:defRPr sz="866"/>
            </a:lvl7pPr>
            <a:lvl8pPr>
              <a:defRPr sz="866"/>
            </a:lvl8pPr>
            <a:lvl9pPr>
              <a:defRPr sz="8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094D-9FDF-4E86-970D-FB173EEE9E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55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018" y="738386"/>
            <a:ext cx="4886914" cy="307724"/>
          </a:xfrm>
        </p:spPr>
        <p:txBody>
          <a:bodyPr anchor="b"/>
          <a:lstStyle>
            <a:lvl1pPr marL="0" indent="0">
              <a:buNone/>
              <a:defRPr sz="1154" b="1"/>
            </a:lvl1pPr>
            <a:lvl2pPr marL="219913" indent="0">
              <a:buNone/>
              <a:defRPr sz="962" b="1"/>
            </a:lvl2pPr>
            <a:lvl3pPr marL="439826" indent="0">
              <a:buNone/>
              <a:defRPr sz="866" b="1"/>
            </a:lvl3pPr>
            <a:lvl4pPr marL="659740" indent="0">
              <a:buNone/>
              <a:defRPr sz="770" b="1"/>
            </a:lvl4pPr>
            <a:lvl5pPr marL="879653" indent="0">
              <a:buNone/>
              <a:defRPr sz="770" b="1"/>
            </a:lvl5pPr>
            <a:lvl6pPr marL="1099566" indent="0">
              <a:buNone/>
              <a:defRPr sz="770" b="1"/>
            </a:lvl6pPr>
            <a:lvl7pPr marL="1319479" indent="0">
              <a:buNone/>
              <a:defRPr sz="770" b="1"/>
            </a:lvl7pPr>
            <a:lvl8pPr marL="1539392" indent="0">
              <a:buNone/>
              <a:defRPr sz="770" b="1"/>
            </a:lvl8pPr>
            <a:lvl9pPr marL="1759306" indent="0">
              <a:buNone/>
              <a:defRPr sz="77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018" y="1046110"/>
            <a:ext cx="4886914" cy="1900560"/>
          </a:xfrm>
        </p:spPr>
        <p:txBody>
          <a:bodyPr/>
          <a:lstStyle>
            <a:lvl1pPr>
              <a:defRPr sz="1154"/>
            </a:lvl1pPr>
            <a:lvl2pPr>
              <a:defRPr sz="962"/>
            </a:lvl2pPr>
            <a:lvl3pPr>
              <a:defRPr sz="866"/>
            </a:lvl3pPr>
            <a:lvl4pPr>
              <a:defRPr sz="770"/>
            </a:lvl4pPr>
            <a:lvl5pPr>
              <a:defRPr sz="770"/>
            </a:lvl5pPr>
            <a:lvl6pPr>
              <a:defRPr sz="770"/>
            </a:lvl6pPr>
            <a:lvl7pPr>
              <a:defRPr sz="770"/>
            </a:lvl7pPr>
            <a:lvl8pPr>
              <a:defRPr sz="770"/>
            </a:lvl8pPr>
            <a:lvl9pPr>
              <a:defRPr sz="77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18511" y="738386"/>
            <a:ext cx="4888833" cy="307724"/>
          </a:xfrm>
        </p:spPr>
        <p:txBody>
          <a:bodyPr anchor="b"/>
          <a:lstStyle>
            <a:lvl1pPr marL="0" indent="0">
              <a:buNone/>
              <a:defRPr sz="1154" b="1"/>
            </a:lvl1pPr>
            <a:lvl2pPr marL="219913" indent="0">
              <a:buNone/>
              <a:defRPr sz="962" b="1"/>
            </a:lvl2pPr>
            <a:lvl3pPr marL="439826" indent="0">
              <a:buNone/>
              <a:defRPr sz="866" b="1"/>
            </a:lvl3pPr>
            <a:lvl4pPr marL="659740" indent="0">
              <a:buNone/>
              <a:defRPr sz="770" b="1"/>
            </a:lvl4pPr>
            <a:lvl5pPr marL="879653" indent="0">
              <a:buNone/>
              <a:defRPr sz="770" b="1"/>
            </a:lvl5pPr>
            <a:lvl6pPr marL="1099566" indent="0">
              <a:buNone/>
              <a:defRPr sz="770" b="1"/>
            </a:lvl6pPr>
            <a:lvl7pPr marL="1319479" indent="0">
              <a:buNone/>
              <a:defRPr sz="770" b="1"/>
            </a:lvl7pPr>
            <a:lvl8pPr marL="1539392" indent="0">
              <a:buNone/>
              <a:defRPr sz="770" b="1"/>
            </a:lvl8pPr>
            <a:lvl9pPr marL="1759306" indent="0">
              <a:buNone/>
              <a:defRPr sz="77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511" y="1046110"/>
            <a:ext cx="4888833" cy="1900560"/>
          </a:xfrm>
        </p:spPr>
        <p:txBody>
          <a:bodyPr/>
          <a:lstStyle>
            <a:lvl1pPr>
              <a:defRPr sz="1154"/>
            </a:lvl1pPr>
            <a:lvl2pPr>
              <a:defRPr sz="962"/>
            </a:lvl2pPr>
            <a:lvl3pPr>
              <a:defRPr sz="866"/>
            </a:lvl3pPr>
            <a:lvl4pPr>
              <a:defRPr sz="770"/>
            </a:lvl4pPr>
            <a:lvl5pPr>
              <a:defRPr sz="770"/>
            </a:lvl5pPr>
            <a:lvl6pPr>
              <a:defRPr sz="770"/>
            </a:lvl6pPr>
            <a:lvl7pPr>
              <a:defRPr sz="770"/>
            </a:lvl7pPr>
            <a:lvl8pPr>
              <a:defRPr sz="770"/>
            </a:lvl8pPr>
            <a:lvl9pPr>
              <a:defRPr sz="77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D526-0588-4C89-80E0-825B869224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22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B179-0ACB-49C0-9CE0-D8FD197103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2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52F7-5180-4139-A5B6-B2243B16B7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9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018" y="131337"/>
            <a:ext cx="3638783" cy="558943"/>
          </a:xfrm>
        </p:spPr>
        <p:txBody>
          <a:bodyPr anchor="b"/>
          <a:lstStyle>
            <a:lvl1pPr algn="l">
              <a:defRPr sz="96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294" y="131337"/>
            <a:ext cx="6183049" cy="2815333"/>
          </a:xfrm>
        </p:spPr>
        <p:txBody>
          <a:bodyPr/>
          <a:lstStyle>
            <a:lvl1pPr>
              <a:defRPr sz="1539"/>
            </a:lvl1pPr>
            <a:lvl2pPr>
              <a:defRPr sz="1347"/>
            </a:lvl2pPr>
            <a:lvl3pPr>
              <a:defRPr sz="1154"/>
            </a:lvl3pPr>
            <a:lvl4pPr>
              <a:defRPr sz="962"/>
            </a:lvl4pPr>
            <a:lvl5pPr>
              <a:defRPr sz="962"/>
            </a:lvl5pPr>
            <a:lvl6pPr>
              <a:defRPr sz="962"/>
            </a:lvl6pPr>
            <a:lvl7pPr>
              <a:defRPr sz="962"/>
            </a:lvl7pPr>
            <a:lvl8pPr>
              <a:defRPr sz="962"/>
            </a:lvl8pPr>
            <a:lvl9pPr>
              <a:defRPr sz="9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018" y="690280"/>
            <a:ext cx="3638783" cy="2256390"/>
          </a:xfrm>
        </p:spPr>
        <p:txBody>
          <a:bodyPr/>
          <a:lstStyle>
            <a:lvl1pPr marL="0" indent="0">
              <a:buNone/>
              <a:defRPr sz="673"/>
            </a:lvl1pPr>
            <a:lvl2pPr marL="219913" indent="0">
              <a:buNone/>
              <a:defRPr sz="577"/>
            </a:lvl2pPr>
            <a:lvl3pPr marL="439826" indent="0">
              <a:buNone/>
              <a:defRPr sz="481"/>
            </a:lvl3pPr>
            <a:lvl4pPr marL="659740" indent="0">
              <a:buNone/>
              <a:defRPr sz="433"/>
            </a:lvl4pPr>
            <a:lvl5pPr marL="879653" indent="0">
              <a:buNone/>
              <a:defRPr sz="433"/>
            </a:lvl5pPr>
            <a:lvl6pPr marL="1099566" indent="0">
              <a:buNone/>
              <a:defRPr sz="433"/>
            </a:lvl6pPr>
            <a:lvl7pPr marL="1319479" indent="0">
              <a:buNone/>
              <a:defRPr sz="433"/>
            </a:lvl7pPr>
            <a:lvl8pPr marL="1539392" indent="0">
              <a:buNone/>
              <a:defRPr sz="433"/>
            </a:lvl8pPr>
            <a:lvl9pPr marL="1759306" indent="0">
              <a:buNone/>
              <a:defRPr sz="4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0471-AB3D-46BD-935A-9DF7A31E13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908" y="2309077"/>
            <a:ext cx="6636217" cy="272600"/>
          </a:xfrm>
        </p:spPr>
        <p:txBody>
          <a:bodyPr anchor="b"/>
          <a:lstStyle>
            <a:lvl1pPr algn="l">
              <a:defRPr sz="96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67908" y="294743"/>
            <a:ext cx="6636217" cy="1979209"/>
          </a:xfrm>
        </p:spPr>
        <p:txBody>
          <a:bodyPr/>
          <a:lstStyle>
            <a:lvl1pPr marL="0" indent="0">
              <a:buNone/>
              <a:defRPr sz="1539"/>
            </a:lvl1pPr>
            <a:lvl2pPr marL="219913" indent="0">
              <a:buNone/>
              <a:defRPr sz="1347"/>
            </a:lvl2pPr>
            <a:lvl3pPr marL="439826" indent="0">
              <a:buNone/>
              <a:defRPr sz="1154"/>
            </a:lvl3pPr>
            <a:lvl4pPr marL="659740" indent="0">
              <a:buNone/>
              <a:defRPr sz="962"/>
            </a:lvl4pPr>
            <a:lvl5pPr marL="879653" indent="0">
              <a:buNone/>
              <a:defRPr sz="962"/>
            </a:lvl5pPr>
            <a:lvl6pPr marL="1099566" indent="0">
              <a:buNone/>
              <a:defRPr sz="962"/>
            </a:lvl6pPr>
            <a:lvl7pPr marL="1319479" indent="0">
              <a:buNone/>
              <a:defRPr sz="962"/>
            </a:lvl7pPr>
            <a:lvl8pPr marL="1539392" indent="0">
              <a:buNone/>
              <a:defRPr sz="962"/>
            </a:lvl8pPr>
            <a:lvl9pPr marL="1759306" indent="0">
              <a:buNone/>
              <a:defRPr sz="96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908" y="2581677"/>
            <a:ext cx="6636217" cy="387137"/>
          </a:xfrm>
        </p:spPr>
        <p:txBody>
          <a:bodyPr/>
          <a:lstStyle>
            <a:lvl1pPr marL="0" indent="0">
              <a:buNone/>
              <a:defRPr sz="673"/>
            </a:lvl1pPr>
            <a:lvl2pPr marL="219913" indent="0">
              <a:buNone/>
              <a:defRPr sz="577"/>
            </a:lvl2pPr>
            <a:lvl3pPr marL="439826" indent="0">
              <a:buNone/>
              <a:defRPr sz="481"/>
            </a:lvl3pPr>
            <a:lvl4pPr marL="659740" indent="0">
              <a:buNone/>
              <a:defRPr sz="433"/>
            </a:lvl4pPr>
            <a:lvl5pPr marL="879653" indent="0">
              <a:buNone/>
              <a:defRPr sz="433"/>
            </a:lvl5pPr>
            <a:lvl6pPr marL="1099566" indent="0">
              <a:buNone/>
              <a:defRPr sz="433"/>
            </a:lvl6pPr>
            <a:lvl7pPr marL="1319479" indent="0">
              <a:buNone/>
              <a:defRPr sz="433"/>
            </a:lvl7pPr>
            <a:lvl8pPr marL="1539392" indent="0">
              <a:buNone/>
              <a:defRPr sz="433"/>
            </a:lvl8pPr>
            <a:lvl9pPr marL="1759306" indent="0">
              <a:buNone/>
              <a:defRPr sz="4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B7-D7BB-446C-8D54-5C5407EB2A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40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BB28-61EA-474C-B1BB-43438BD305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67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18762" y="132100"/>
            <a:ext cx="2488581" cy="28145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018" y="132100"/>
            <a:ext cx="7281404" cy="28145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212D-0258-4B6C-9337-97D639C963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8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3018" y="132100"/>
            <a:ext cx="9954325" cy="549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018" y="769693"/>
            <a:ext cx="9954325" cy="2176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3018" y="3057390"/>
            <a:ext cx="2580751" cy="175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826"/>
            <a:fld id="{B5269CCD-9650-480F-A719-5049DE87C1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39826"/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8957" y="3057390"/>
            <a:ext cx="3502448" cy="175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8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6592" y="3057390"/>
            <a:ext cx="2580751" cy="175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826"/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398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1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219913" rtl="0" eaLnBrk="1" latinLnBrk="0" hangingPunct="1">
        <a:spcBef>
          <a:spcPct val="0"/>
        </a:spcBef>
        <a:buNone/>
        <a:defRPr sz="21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935" indent="-164935" algn="l" defTabSz="219913" rtl="0" eaLnBrk="1" latinLnBrk="0" hangingPunct="1">
        <a:spcBef>
          <a:spcPct val="20000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57359" indent="-137446" algn="l" defTabSz="219913" rtl="0" eaLnBrk="1" latinLnBrk="0" hangingPunct="1">
        <a:spcBef>
          <a:spcPct val="20000"/>
        </a:spcBef>
        <a:buFont typeface="Arial"/>
        <a:buChar char="–"/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549783" indent="-109957" algn="l" defTabSz="219913" rtl="0" eaLnBrk="1" latinLnBrk="0" hangingPunct="1">
        <a:spcBef>
          <a:spcPct val="20000"/>
        </a:spcBef>
        <a:buFont typeface="Arial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3pPr>
      <a:lvl4pPr marL="769696" indent="-109957" algn="l" defTabSz="219913" rtl="0" eaLnBrk="1" latinLnBrk="0" hangingPunct="1">
        <a:spcBef>
          <a:spcPct val="20000"/>
        </a:spcBef>
        <a:buFont typeface="Arial"/>
        <a:buChar char="–"/>
        <a:defRPr sz="962" kern="1200">
          <a:solidFill>
            <a:schemeClr val="tx1"/>
          </a:solidFill>
          <a:latin typeface="+mn-lt"/>
          <a:ea typeface="+mn-ea"/>
          <a:cs typeface="+mn-cs"/>
        </a:defRPr>
      </a:lvl4pPr>
      <a:lvl5pPr marL="989609" indent="-109957" algn="l" defTabSz="219913" rtl="0" eaLnBrk="1" latinLnBrk="0" hangingPunct="1">
        <a:spcBef>
          <a:spcPct val="20000"/>
        </a:spcBef>
        <a:buFont typeface="Arial"/>
        <a:buChar char="»"/>
        <a:defRPr sz="962" kern="1200">
          <a:solidFill>
            <a:schemeClr val="tx1"/>
          </a:solidFill>
          <a:latin typeface="+mn-lt"/>
          <a:ea typeface="+mn-ea"/>
          <a:cs typeface="+mn-cs"/>
        </a:defRPr>
      </a:lvl5pPr>
      <a:lvl6pPr marL="1209523" indent="-109957" algn="l" defTabSz="219913" rtl="0" eaLnBrk="1" latinLnBrk="0" hangingPunct="1">
        <a:spcBef>
          <a:spcPct val="20000"/>
        </a:spcBef>
        <a:buFont typeface="Arial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6pPr>
      <a:lvl7pPr marL="1429436" indent="-109957" algn="l" defTabSz="219913" rtl="0" eaLnBrk="1" latinLnBrk="0" hangingPunct="1">
        <a:spcBef>
          <a:spcPct val="20000"/>
        </a:spcBef>
        <a:buFont typeface="Arial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7pPr>
      <a:lvl8pPr marL="1649349" indent="-109957" algn="l" defTabSz="219913" rtl="0" eaLnBrk="1" latinLnBrk="0" hangingPunct="1">
        <a:spcBef>
          <a:spcPct val="20000"/>
        </a:spcBef>
        <a:buFont typeface="Arial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8pPr>
      <a:lvl9pPr marL="1869262" indent="-109957" algn="l" defTabSz="219913" rtl="0" eaLnBrk="1" latinLnBrk="0" hangingPunct="1">
        <a:spcBef>
          <a:spcPct val="20000"/>
        </a:spcBef>
        <a:buFont typeface="Arial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913" rtl="0" eaLnBrk="1" latinLnBrk="0" hangingPunct="1">
        <a:defRPr sz="866" kern="1200">
          <a:solidFill>
            <a:schemeClr val="tx1"/>
          </a:solidFill>
          <a:latin typeface="+mn-lt"/>
          <a:ea typeface="+mn-ea"/>
          <a:cs typeface="+mn-cs"/>
        </a:defRPr>
      </a:lvl1pPr>
      <a:lvl2pPr marL="219913" algn="l" defTabSz="219913" rtl="0" eaLnBrk="1" latinLnBrk="0" hangingPunct="1">
        <a:defRPr sz="866" kern="1200">
          <a:solidFill>
            <a:schemeClr val="tx1"/>
          </a:solidFill>
          <a:latin typeface="+mn-lt"/>
          <a:ea typeface="+mn-ea"/>
          <a:cs typeface="+mn-cs"/>
        </a:defRPr>
      </a:lvl2pPr>
      <a:lvl3pPr marL="439826" algn="l" defTabSz="219913" rtl="0" eaLnBrk="1" latinLnBrk="0" hangingPunct="1">
        <a:defRPr sz="866" kern="1200">
          <a:solidFill>
            <a:schemeClr val="tx1"/>
          </a:solidFill>
          <a:latin typeface="+mn-lt"/>
          <a:ea typeface="+mn-ea"/>
          <a:cs typeface="+mn-cs"/>
        </a:defRPr>
      </a:lvl3pPr>
      <a:lvl4pPr marL="659740" algn="l" defTabSz="219913" rtl="0" eaLnBrk="1" latinLnBrk="0" hangingPunct="1">
        <a:defRPr sz="866" kern="1200">
          <a:solidFill>
            <a:schemeClr val="tx1"/>
          </a:solidFill>
          <a:latin typeface="+mn-lt"/>
          <a:ea typeface="+mn-ea"/>
          <a:cs typeface="+mn-cs"/>
        </a:defRPr>
      </a:lvl4pPr>
      <a:lvl5pPr marL="879653" algn="l" defTabSz="219913" rtl="0" eaLnBrk="1" latinLnBrk="0" hangingPunct="1">
        <a:defRPr sz="866" kern="1200">
          <a:solidFill>
            <a:schemeClr val="tx1"/>
          </a:solidFill>
          <a:latin typeface="+mn-lt"/>
          <a:ea typeface="+mn-ea"/>
          <a:cs typeface="+mn-cs"/>
        </a:defRPr>
      </a:lvl5pPr>
      <a:lvl6pPr marL="1099566" algn="l" defTabSz="219913" rtl="0" eaLnBrk="1" latinLnBrk="0" hangingPunct="1">
        <a:defRPr sz="866" kern="1200">
          <a:solidFill>
            <a:schemeClr val="tx1"/>
          </a:solidFill>
          <a:latin typeface="+mn-lt"/>
          <a:ea typeface="+mn-ea"/>
          <a:cs typeface="+mn-cs"/>
        </a:defRPr>
      </a:lvl6pPr>
      <a:lvl7pPr marL="1319479" algn="l" defTabSz="219913" rtl="0" eaLnBrk="1" latinLnBrk="0" hangingPunct="1">
        <a:defRPr sz="866" kern="1200">
          <a:solidFill>
            <a:schemeClr val="tx1"/>
          </a:solidFill>
          <a:latin typeface="+mn-lt"/>
          <a:ea typeface="+mn-ea"/>
          <a:cs typeface="+mn-cs"/>
        </a:defRPr>
      </a:lvl7pPr>
      <a:lvl8pPr marL="1539392" algn="l" defTabSz="219913" rtl="0" eaLnBrk="1" latinLnBrk="0" hangingPunct="1">
        <a:defRPr sz="866" kern="1200">
          <a:solidFill>
            <a:schemeClr val="tx1"/>
          </a:solidFill>
          <a:latin typeface="+mn-lt"/>
          <a:ea typeface="+mn-ea"/>
          <a:cs typeface="+mn-cs"/>
        </a:defRPr>
      </a:lvl8pPr>
      <a:lvl9pPr marL="1759306" algn="l" defTabSz="219913" rtl="0" eaLnBrk="1" latinLnBrk="0" hangingPunct="1">
        <a:defRPr sz="8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r="-196" b="46491"/>
          <a:stretch/>
        </p:blipFill>
        <p:spPr>
          <a:xfrm>
            <a:off x="0" y="0"/>
            <a:ext cx="916192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3921275" y="3993818"/>
            <a:ext cx="92600" cy="73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39826"/>
            <a:r>
              <a:rPr lang="en-US" altLang="zh-CN" sz="481" spc="-2" dirty="0">
                <a:solidFill>
                  <a:srgbClr val="000000"/>
                </a:solidFill>
                <a:ea typeface="Calibri"/>
              </a:rPr>
              <a:t>7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0" y="0"/>
            <a:ext cx="9144000" cy="5040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BÖLÜM</a:t>
            </a:r>
            <a:r>
              <a:rPr lang="en-US" altLang="zh-CN" sz="16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II:</a:t>
            </a:r>
            <a:r>
              <a:rPr lang="en-US" altLang="zh-CN" sz="16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DURUM</a:t>
            </a:r>
            <a:r>
              <a:rPr lang="en-US" altLang="zh-CN" sz="16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ANALİZİ</a:t>
            </a:r>
          </a:p>
          <a:p>
            <a:pPr>
              <a:lnSpc>
                <a:spcPts val="1000"/>
              </a:lnSpc>
            </a:pPr>
            <a:endParaRPr lang="en-US" sz="1600" dirty="0"/>
          </a:p>
          <a:p>
            <a:pPr>
              <a:lnSpc>
                <a:spcPts val="1514"/>
              </a:lnSpc>
            </a:pPr>
            <a:endParaRPr lang="en-US" sz="1600" dirty="0"/>
          </a:p>
          <a:p>
            <a:pPr indent="456443" hangingPunct="0">
              <a:lnSpc>
                <a:spcPct val="97083"/>
              </a:lnSpc>
            </a:pPr>
            <a:r>
              <a:rPr lang="en-US" altLang="zh-CN" sz="1600" spc="30" dirty="0">
                <a:solidFill>
                  <a:srgbClr val="000000"/>
                </a:solidFill>
                <a:latin typeface="Times New Roman"/>
                <a:ea typeface="Times New Roman"/>
              </a:rPr>
              <a:t>Durum</a:t>
            </a:r>
            <a:r>
              <a:rPr lang="en-US" altLang="zh-CN"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20" dirty="0" err="1">
                <a:solidFill>
                  <a:srgbClr val="000000"/>
                </a:solidFill>
                <a:latin typeface="Times New Roman"/>
                <a:ea typeface="Times New Roman"/>
              </a:rPr>
              <a:t>analizi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bölümünde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okulumuzun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mevcut</a:t>
            </a:r>
            <a:r>
              <a:rPr lang="en-US" altLang="zh-CN" sz="1600" spc="7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durumu</a:t>
            </a:r>
            <a:r>
              <a:rPr lang="en-US" altLang="zh-CN" sz="1600" spc="8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ortaya</a:t>
            </a:r>
            <a:r>
              <a:rPr lang="en-US" altLang="zh-CN" sz="1600" spc="8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konularak</a:t>
            </a:r>
            <a:r>
              <a:rPr lang="en-US" altLang="zh-CN" sz="1600" spc="8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neredeyiz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sorusuna</a:t>
            </a:r>
            <a:r>
              <a:rPr lang="en-US" altLang="zh-CN"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yanıt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bulunmaya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çalışılmıştır</a:t>
            </a:r>
            <a:r>
              <a:rPr lang="en-US" altLang="zh-CN" sz="1600" spc="5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indent="456443" hangingPunct="0">
              <a:lnSpc>
                <a:spcPct val="97083"/>
              </a:lnSpc>
            </a:pPr>
            <a:r>
              <a:rPr lang="en-US" altLang="zh-CN" sz="1600" spc="44" dirty="0">
                <a:solidFill>
                  <a:srgbClr val="000000"/>
                </a:solidFill>
                <a:latin typeface="Times New Roman"/>
                <a:ea typeface="Times New Roman"/>
              </a:rPr>
              <a:t>Bu</a:t>
            </a:r>
            <a:r>
              <a:rPr lang="en-US" altLang="zh-CN"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kapsamda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okulumuzun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34" dirty="0" err="1">
                <a:solidFill>
                  <a:srgbClr val="000000"/>
                </a:solidFill>
                <a:latin typeface="Times New Roman"/>
                <a:ea typeface="Times New Roman"/>
              </a:rPr>
              <a:t>kısa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tanıtımı</a:t>
            </a:r>
            <a:r>
              <a:rPr lang="en-US" altLang="zh-CN" sz="1600" spc="3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1600" spc="5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künyesi</a:t>
            </a:r>
            <a:r>
              <a:rPr lang="en-US" altLang="zh-CN"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temel</a:t>
            </a:r>
            <a:r>
              <a:rPr lang="en-US" altLang="zh-CN"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istatistikleri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paydaş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20" dirty="0" err="1">
                <a:solidFill>
                  <a:srgbClr val="000000"/>
                </a:solidFill>
                <a:latin typeface="Times New Roman"/>
                <a:ea typeface="Times New Roman"/>
              </a:rPr>
              <a:t>analizi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34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20" dirty="0" err="1">
                <a:solidFill>
                  <a:srgbClr val="000000"/>
                </a:solidFill>
                <a:latin typeface="Times New Roman"/>
                <a:ea typeface="Times New Roman"/>
              </a:rPr>
              <a:t>görüşleri</a:t>
            </a:r>
            <a:r>
              <a:rPr lang="en-US" altLang="zh-CN"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30" dirty="0">
                <a:solidFill>
                  <a:srgbClr val="000000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okulumuzun</a:t>
            </a:r>
            <a:r>
              <a:rPr lang="en-US" altLang="zh-CN"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Güçlü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Zayıf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Fırsat</a:t>
            </a:r>
            <a:r>
              <a:rPr lang="en-US" altLang="zh-CN" sz="1600" spc="5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Tehditlerinin</a:t>
            </a:r>
            <a:r>
              <a:rPr lang="en-US" altLang="zh-CN"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(GZFT)</a:t>
            </a:r>
            <a:r>
              <a:rPr lang="en-US" altLang="zh-CN" sz="1600" spc="5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ele</a:t>
            </a:r>
            <a:r>
              <a:rPr lang="en-US" altLang="zh-CN"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alındığı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analize</a:t>
            </a:r>
            <a:r>
              <a:rPr lang="en-US" altLang="zh-CN"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5" dirty="0" err="1">
                <a:solidFill>
                  <a:srgbClr val="000000"/>
                </a:solidFill>
                <a:latin typeface="Times New Roman"/>
                <a:ea typeface="Times New Roman"/>
              </a:rPr>
              <a:t>yer</a:t>
            </a:r>
            <a:r>
              <a:rPr lang="en-US" altLang="zh-CN"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verilmiştir</a:t>
            </a:r>
            <a:r>
              <a:rPr lang="en-US" altLang="zh-CN" sz="1600" spc="5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ts val="1000"/>
              </a:lnSpc>
            </a:pPr>
            <a:endParaRPr lang="en-US" sz="1600" dirty="0"/>
          </a:p>
          <a:p>
            <a:pPr>
              <a:lnSpc>
                <a:spcPts val="1285"/>
              </a:lnSpc>
            </a:pPr>
            <a:endParaRPr lang="en-US" sz="1600" dirty="0"/>
          </a:p>
          <a:p>
            <a:pPr hangingPunct="0">
              <a:lnSpc>
                <a:spcPct val="145833"/>
              </a:lnSpc>
              <a:tabLst>
                <a:tab pos="570461" algn="l"/>
                <a:tab pos="1296057" algn="l"/>
                <a:tab pos="1936090" algn="l"/>
                <a:tab pos="2738132" algn="l"/>
              </a:tabLst>
            </a:pP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Okulun</a:t>
            </a:r>
            <a:r>
              <a:rPr lang="en-US" altLang="zh-CN" sz="1600" spc="5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Kısa</a:t>
            </a:r>
            <a:r>
              <a:rPr lang="en-US" altLang="zh-CN"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Tanıtımı</a:t>
            </a:r>
            <a:r>
              <a:rPr lang="en-US" altLang="zh-CN"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tr-TR" altLang="zh-CN"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O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kulumuz</a:t>
            </a:r>
            <a:r>
              <a:rPr lang="en-US" altLang="zh-CN"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  <a:r>
              <a:rPr lang="tr-TR" altLang="zh-CN" sz="1600" dirty="0">
                <a:solidFill>
                  <a:srgbClr val="000000"/>
                </a:solidFill>
                <a:latin typeface="Times New Roman"/>
              </a:rPr>
              <a:t>2023 Eylül </a:t>
            </a:r>
            <a:r>
              <a:rPr lang="en-US" altLang="zh-CN"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34" dirty="0" err="1">
                <a:solidFill>
                  <a:srgbClr val="000000"/>
                </a:solidFill>
                <a:latin typeface="Times New Roman"/>
                <a:ea typeface="Times New Roman"/>
              </a:rPr>
              <a:t>tarihinde</a:t>
            </a:r>
            <a:r>
              <a:rPr lang="en-US" altLang="zh-CN"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tr-TR" altLang="zh-CN" sz="1600" spc="40" dirty="0">
                <a:solidFill>
                  <a:srgbClr val="000000"/>
                </a:solidFill>
                <a:latin typeface="Times New Roman"/>
              </a:rPr>
              <a:t>Baklan İlçesi</a:t>
            </a:r>
            <a:r>
              <a:rPr lang="en-US" altLang="zh-CN"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tr-TR" altLang="zh-CN" sz="1600" spc="20" dirty="0" err="1">
                <a:solidFill>
                  <a:srgbClr val="000000"/>
                </a:solidFill>
                <a:latin typeface="Times New Roman"/>
                <a:cs typeface="Times New Roman"/>
              </a:rPr>
              <a:t>Gökpınar</a:t>
            </a:r>
            <a:r>
              <a:rPr lang="tr-TR" altLang="zh-CN"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Mahallesi Dağıstanlı Sokakta </a:t>
            </a:r>
            <a:r>
              <a:rPr lang="tr-TR" altLang="zh-CN" sz="1600" spc="34" dirty="0">
                <a:solidFill>
                  <a:srgbClr val="000000"/>
                </a:solidFill>
                <a:latin typeface="Times New Roman"/>
              </a:rPr>
              <a:t>kurulmuştur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34" dirty="0" err="1">
                <a:solidFill>
                  <a:srgbClr val="000000"/>
                </a:solidFill>
                <a:latin typeface="Times New Roman"/>
                <a:ea typeface="Times New Roman"/>
              </a:rPr>
              <a:t>Aynı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yıl</a:t>
            </a:r>
            <a:r>
              <a:rPr lang="en-US" altLang="zh-CN"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tr-TR" altLang="zh-CN"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28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öğrenci</a:t>
            </a:r>
            <a:r>
              <a:rPr lang="tr-TR" altLang="zh-CN" sz="1600" spc="40" dirty="0">
                <a:solidFill>
                  <a:srgbClr val="000000"/>
                </a:solidFill>
                <a:latin typeface="Times New Roman"/>
                <a:ea typeface="Times New Roman"/>
              </a:rPr>
              <a:t> ile eğitim öğretime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tr-TR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başlamıştır. </a:t>
            </a:r>
            <a:r>
              <a:rPr lang="en-US" altLang="zh-CN" sz="1600" spc="15" dirty="0" err="1">
                <a:solidFill>
                  <a:srgbClr val="000000"/>
                </a:solidFill>
                <a:latin typeface="Times New Roman"/>
                <a:ea typeface="Times New Roman"/>
              </a:rPr>
              <a:t>Eğitim</a:t>
            </a:r>
            <a:r>
              <a:rPr lang="tr-TR" altLang="zh-CN" sz="1600" spc="1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Öğretim</a:t>
            </a:r>
            <a:r>
              <a:rPr lang="en-US" altLang="zh-CN"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15" dirty="0" err="1">
                <a:solidFill>
                  <a:srgbClr val="000000"/>
                </a:solidFill>
                <a:latin typeface="Times New Roman"/>
                <a:ea typeface="Times New Roman"/>
              </a:rPr>
              <a:t>faaliyetlerimizin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sür</a:t>
            </a:r>
            <a:r>
              <a:rPr lang="tr-TR" altLang="zh-CN" sz="1600" spc="25" dirty="0">
                <a:solidFill>
                  <a:srgbClr val="000000"/>
                </a:solidFill>
                <a:latin typeface="Times New Roman"/>
                <a:ea typeface="Times New Roman"/>
              </a:rPr>
              <a:t>dürüldüğü</a:t>
            </a:r>
            <a:r>
              <a:rPr lang="en-US" altLang="zh-CN"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tr-TR" altLang="zh-CN" sz="1600" spc="34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bina</a:t>
            </a:r>
            <a:r>
              <a:rPr lang="en-US" altLang="zh-CN"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mevcuttur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  <a:r>
              <a:rPr lang="tr-TR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inamızın</a:t>
            </a:r>
            <a:r>
              <a:rPr lang="tr-TR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 zemin katı idari kat ve pansiyon 1. Kat ise  derslik olarak kullanmaktadır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ts val="964"/>
              </a:lnSpc>
            </a:pPr>
            <a:endParaRPr lang="en-US" sz="1600" dirty="0"/>
          </a:p>
          <a:p>
            <a:pPr indent="38826"/>
            <a:r>
              <a:rPr lang="en-US" altLang="zh-CN" sz="1600" spc="20" dirty="0">
                <a:solidFill>
                  <a:srgbClr val="000000"/>
                </a:solidFill>
                <a:latin typeface="Times New Roman"/>
                <a:ea typeface="Times New Roman"/>
              </a:rPr>
              <a:t>a)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Binaların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20" dirty="0" err="1">
                <a:solidFill>
                  <a:srgbClr val="000000"/>
                </a:solidFill>
                <a:latin typeface="Times New Roman"/>
                <a:ea typeface="Times New Roman"/>
              </a:rPr>
              <a:t>Özellikleri</a:t>
            </a:r>
            <a:r>
              <a:rPr lang="en-US" altLang="zh-CN" sz="1600" spc="2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34" dirty="0" err="1">
                <a:solidFill>
                  <a:srgbClr val="000000"/>
                </a:solidFill>
                <a:latin typeface="Times New Roman"/>
                <a:ea typeface="Times New Roman"/>
              </a:rPr>
              <a:t>Tuğla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betonarme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endParaRPr lang="en-US" altLang="zh-CN" sz="1600" spc="5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Bef>
                <a:spcPts val="304"/>
              </a:spcBef>
            </a:pP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çatılıdır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6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tr-TR" altLang="zh-CN" sz="1600" spc="64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304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b)</a:t>
            </a:r>
            <a:r>
              <a:rPr lang="en-US" altLang="zh-CN" sz="16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Bina</a:t>
            </a:r>
            <a:r>
              <a:rPr lang="en-US" altLang="zh-CN" sz="16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Bölümleri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</a:p>
          <a:p>
            <a:pPr>
              <a:lnSpc>
                <a:spcPts val="1125"/>
              </a:lnSpc>
            </a:pPr>
            <a:endParaRPr lang="en-US" sz="1600" dirty="0"/>
          </a:p>
          <a:p>
            <a:pPr indent="38733"/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1)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tr-TR" altLang="zh-CN" sz="1600" dirty="0" err="1">
                <a:solidFill>
                  <a:srgbClr val="000000"/>
                </a:solidFill>
                <a:latin typeface="Times New Roman"/>
              </a:rPr>
              <a:t>İdari,Pansiyon</a:t>
            </a:r>
            <a:endParaRPr lang="en-US" altLang="zh-CN" sz="16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31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769692"/>
            <a:ext cx="9144000" cy="4373807"/>
          </a:xfrm>
        </p:spPr>
        <p:txBody>
          <a:bodyPr/>
          <a:lstStyle/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2)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tr-TR" altLang="zh-CN" sz="1600" dirty="0">
                <a:solidFill>
                  <a:srgbClr val="000000"/>
                </a:solidFill>
                <a:latin typeface="Times New Roman"/>
              </a:rPr>
              <a:t>Derslik</a:t>
            </a:r>
            <a:endParaRPr lang="en-US" altLang="zh-CN" sz="1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lnSpc>
                <a:spcPts val="1119"/>
              </a:lnSpc>
            </a:pPr>
            <a:endParaRPr lang="en-US" dirty="0"/>
          </a:p>
          <a:p>
            <a:pPr>
              <a:lnSpc>
                <a:spcPts val="960"/>
              </a:lnSpc>
            </a:pPr>
            <a:endParaRPr lang="en-US" dirty="0"/>
          </a:p>
          <a:p>
            <a:pPr marL="0" hangingPunct="0">
              <a:lnSpc>
                <a:spcPct val="121666"/>
              </a:lnSpc>
              <a:tabLst>
                <a:tab pos="785554" algn="l"/>
                <a:tab pos="1723319" algn="l"/>
                <a:tab pos="2520113" algn="l"/>
              </a:tabLst>
            </a:pPr>
            <a:r>
              <a:rPr lang="tr-TR" altLang="zh-CN" sz="1600" spc="20" dirty="0">
                <a:solidFill>
                  <a:srgbClr val="000000"/>
                </a:solidFill>
                <a:latin typeface="Times New Roman"/>
              </a:rPr>
              <a:t>8</a:t>
            </a:r>
            <a:r>
              <a:rPr lang="en-US" altLang="zh-CN"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tr-TR" altLang="zh-CN"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lang="en-US" altLang="zh-CN" sz="1600" spc="15" dirty="0" err="1">
                <a:solidFill>
                  <a:srgbClr val="000000"/>
                </a:solidFill>
                <a:latin typeface="Times New Roman"/>
                <a:ea typeface="Times New Roman"/>
              </a:rPr>
              <a:t>erslik</a:t>
            </a:r>
            <a:r>
              <a:rPr lang="tr-TR" altLang="zh-CN" sz="1600" spc="1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tr-TR" altLang="zh-CN"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Tarım</a:t>
            </a:r>
            <a:r>
              <a:rPr lang="tr-TR" altLang="zh-CN" sz="1600" spc="5" dirty="0">
                <a:solidFill>
                  <a:srgbClr val="000000"/>
                </a:solidFill>
                <a:latin typeface="Times New Roman"/>
              </a:rPr>
              <a:t> Teknolojileri </a:t>
            </a:r>
            <a:r>
              <a:rPr lang="en-US" altLang="zh-CN" sz="16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Atölyesi</a:t>
            </a:r>
            <a:r>
              <a:rPr lang="en-US" altLang="zh-CN" sz="1600" spc="5" dirty="0">
                <a:solidFill>
                  <a:srgbClr val="000000"/>
                </a:solidFill>
                <a:latin typeface="Times New Roman"/>
                <a:ea typeface="Times New Roman"/>
              </a:rPr>
              <a:t>,	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Bilgisyar</a:t>
            </a:r>
            <a:r>
              <a:rPr lang="tr-TR" altLang="zh-CN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Laboratuarı</a:t>
            </a:r>
            <a:r>
              <a:rPr lang="en-US" altLang="zh-CN" sz="1600" spc="69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tr-TR" altLang="zh-CN" sz="16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zh-CN" sz="16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İdari</a:t>
            </a:r>
            <a:r>
              <a:rPr lang="en-US" altLang="zh-CN" sz="16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Oda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tr-TR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Müdür</a:t>
            </a:r>
            <a:r>
              <a:rPr lang="en-US" altLang="zh-CN" sz="16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odası</a:t>
            </a:r>
            <a:r>
              <a:rPr lang="en-US" altLang="zh-CN" sz="16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6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tr-TR" altLang="zh-CN" sz="16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zh-CN" sz="16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Müdür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Yrd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Odası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),</a:t>
            </a:r>
            <a:r>
              <a:rPr lang="en-US" altLang="zh-CN"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tr-TR" altLang="zh-CN" sz="1600" dirty="0">
                <a:solidFill>
                  <a:srgbClr val="000000"/>
                </a:solidFill>
                <a:latin typeface="Times New Roman"/>
              </a:rPr>
              <a:t>13 Pansiyon Odası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tr-TR" altLang="zh-CN" sz="1600" dirty="0">
                <a:solidFill>
                  <a:srgbClr val="000000"/>
                </a:solidFill>
                <a:latin typeface="Times New Roman"/>
              </a:rPr>
              <a:t>Memur</a:t>
            </a:r>
            <a:r>
              <a:rPr lang="en-US" altLang="zh-CN"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Odası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Öğretmenler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Odası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Mescid</a:t>
            </a:r>
            <a:r>
              <a:rPr lang="en-US" altLang="zh-CN" sz="1600" spc="3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tr-TR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Konferans Salonu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tr-TR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tr-TR" altLang="zh-CN" sz="1600" spc="30" dirty="0" err="1">
                <a:solidFill>
                  <a:srgbClr val="000000"/>
                </a:solidFill>
                <a:latin typeface="Times New Roman"/>
              </a:rPr>
              <a:t>Tv</a:t>
            </a:r>
            <a:r>
              <a:rPr lang="tr-TR" altLang="zh-CN" sz="1600" spc="30" dirty="0">
                <a:solidFill>
                  <a:srgbClr val="000000"/>
                </a:solidFill>
                <a:latin typeface="Times New Roman"/>
              </a:rPr>
              <a:t>- Dinlenme Odası</a:t>
            </a:r>
            <a:r>
              <a:rPr lang="en-US" altLang="zh-CN" sz="1600" spc="3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tr-TR" altLang="zh-CN" sz="1600" spc="30" dirty="0">
                <a:solidFill>
                  <a:srgbClr val="000000"/>
                </a:solidFill>
                <a:latin typeface="Times New Roman"/>
              </a:rPr>
              <a:t>Yemekhane</a:t>
            </a:r>
            <a:r>
              <a:rPr lang="en-US" altLang="zh-CN" sz="1600" spc="3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Rehberlik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20" dirty="0" err="1">
                <a:solidFill>
                  <a:srgbClr val="000000"/>
                </a:solidFill>
                <a:latin typeface="Times New Roman"/>
                <a:ea typeface="Times New Roman"/>
              </a:rPr>
              <a:t>Servisi</a:t>
            </a:r>
            <a:r>
              <a:rPr lang="en-US" altLang="zh-CN" sz="1600" spc="2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tr-TR" altLang="zh-CN" sz="1600" spc="30" dirty="0">
                <a:solidFill>
                  <a:srgbClr val="000000"/>
                </a:solidFill>
                <a:latin typeface="Times New Roman"/>
              </a:rPr>
              <a:t>Revir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tr-TR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Çamaşırhane,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tr-TR" altLang="zh-CN" sz="1600" spc="25" dirty="0">
                <a:solidFill>
                  <a:srgbClr val="000000"/>
                </a:solidFill>
                <a:latin typeface="Times New Roman"/>
              </a:rPr>
              <a:t>Mutfak</a:t>
            </a:r>
            <a:r>
              <a:rPr lang="en-US" altLang="zh-CN" sz="1600" spc="3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30" dirty="0">
                <a:solidFill>
                  <a:srgbClr val="000000"/>
                </a:solidFill>
                <a:latin typeface="Times New Roman"/>
                <a:ea typeface="Times New Roman"/>
              </a:rPr>
              <a:t>Kazan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Dairesi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6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6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Depo</a:t>
            </a:r>
            <a:r>
              <a:rPr lang="en-US" altLang="zh-CN" sz="16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dan</a:t>
            </a:r>
            <a:r>
              <a:rPr lang="en-US" altLang="zh-CN" sz="16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oluşmaktadır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tr-TR" altLang="zh-CN" sz="1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hangingPunct="0">
              <a:lnSpc>
                <a:spcPct val="121666"/>
              </a:lnSpc>
            </a:pP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Okulumuzda</a:t>
            </a:r>
            <a:r>
              <a:rPr lang="en-US" altLang="zh-CN" sz="16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tr-TR" altLang="zh-CN" sz="1600" spc="85" dirty="0">
                <a:solidFill>
                  <a:srgbClr val="000000"/>
                </a:solidFill>
                <a:latin typeface="Times New Roman"/>
                <a:cs typeface="Times New Roman"/>
              </a:rPr>
              <a:t>öğrencilerimiz Tarım alanında (Tarım Teknolojileri)bölümü bulunmaktadır.</a:t>
            </a:r>
          </a:p>
          <a:p>
            <a:pPr hangingPunct="0">
              <a:lnSpc>
                <a:spcPct val="121666"/>
              </a:lnSpc>
            </a:pPr>
            <a:r>
              <a:rPr lang="tr-TR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Proje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çalışmaları</a:t>
            </a:r>
            <a:r>
              <a:rPr lang="en-US" altLang="zh-CN" sz="1600" spc="64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konusunda</a:t>
            </a:r>
            <a:r>
              <a:rPr lang="en-US" altLang="zh-CN" sz="16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okulumuz</a:t>
            </a:r>
            <a:r>
              <a:rPr lang="tr-TR" altLang="zh-CN" sz="1600" spc="30" dirty="0">
                <a:solidFill>
                  <a:srgbClr val="000000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TÜBİTAK</a:t>
            </a:r>
            <a:r>
              <a:rPr lang="tr-TR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 ,ERASMUS ve  TEKNOFEST </a:t>
            </a:r>
            <a:r>
              <a:rPr lang="en-US" altLang="zh-CN" sz="16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Projelerine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katılım</a:t>
            </a:r>
            <a:r>
              <a:rPr lang="en-US" altLang="zh-CN"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tr-TR" altLang="zh-CN" sz="1600" dirty="0">
                <a:solidFill>
                  <a:srgbClr val="000000"/>
                </a:solidFill>
                <a:latin typeface="Times New Roman"/>
              </a:rPr>
              <a:t>sağlanmaktadır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1600" dirty="0"/>
          </a:p>
          <a:p>
            <a:pPr marL="0" hangingPunct="0">
              <a:lnSpc>
                <a:spcPct val="121666"/>
              </a:lnSpc>
            </a:pPr>
            <a:endParaRPr lang="tr-TR" altLang="zh-CN" sz="1600" spc="85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1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769692"/>
            <a:ext cx="9144001" cy="4373807"/>
          </a:xfrm>
        </p:spPr>
        <p:txBody>
          <a:bodyPr/>
          <a:lstStyle/>
          <a:p>
            <a:pPr marL="0" lvl="0" indent="0" defTabSz="914400" hangingPunct="0">
              <a:lnSpc>
                <a:spcPct val="121249"/>
              </a:lnSpc>
              <a:spcBef>
                <a:spcPts val="0"/>
              </a:spcBef>
              <a:buNone/>
              <a:tabLst>
                <a:tab pos="1119620" algn="l"/>
                <a:tab pos="1851672" algn="l"/>
                <a:tab pos="2354079" algn="l"/>
                <a:tab pos="2666750" algn="l"/>
              </a:tabLst>
            </a:pP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Okulumuzda</a:t>
            </a:r>
            <a:r>
              <a:rPr lang="en-US" altLang="zh-CN" sz="14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sosyal</a:t>
            </a:r>
            <a:r>
              <a:rPr lang="en-US" altLang="zh-CN" sz="1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kültürel</a:t>
            </a:r>
            <a:r>
              <a:rPr lang="en-US" altLang="zh-CN" sz="1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faaliyetlere</a:t>
            </a:r>
            <a:r>
              <a:rPr lang="en-US" altLang="zh-CN" sz="1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çok</a:t>
            </a:r>
            <a:r>
              <a:rPr lang="en-US" altLang="zh-CN" sz="1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fazla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önem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verilmekte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öğrencilerimizin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kişisel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mesleki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gelişimlerini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sağlamak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adına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çalışmalar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yapılmaktadır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400" spc="5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İl</a:t>
            </a:r>
            <a:r>
              <a:rPr lang="en-US" altLang="zh-CN" sz="1400" spc="6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400" spc="6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ilçe</a:t>
            </a:r>
            <a:r>
              <a:rPr lang="en-US" altLang="zh-CN" sz="1400" spc="6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genelinde</a:t>
            </a:r>
            <a:r>
              <a:rPr lang="en-US" altLang="zh-CN" sz="1400" spc="6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düzenlenen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0" dirty="0" err="1">
                <a:solidFill>
                  <a:srgbClr val="000000"/>
                </a:solidFill>
                <a:latin typeface="Times New Roman"/>
                <a:ea typeface="Times New Roman"/>
              </a:rPr>
              <a:t>sportif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spc="34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spc="20" dirty="0" err="1">
                <a:solidFill>
                  <a:srgbClr val="000000"/>
                </a:solidFill>
                <a:latin typeface="Times New Roman"/>
                <a:ea typeface="Times New Roman"/>
              </a:rPr>
              <a:t>kültürel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yarışmalara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düzenli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olarak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katılım</a:t>
            </a:r>
            <a:r>
              <a:rPr lang="en-US" altLang="zh-CN" sz="1400" spc="8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gösterilmekte</a:t>
            </a:r>
            <a:r>
              <a:rPr lang="en-US" altLang="zh-CN" sz="1400" spc="89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ayrıca</a:t>
            </a:r>
            <a:r>
              <a:rPr lang="en-US" altLang="zh-CN" sz="1400" spc="8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öğrencilerimizin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motivasyonunu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14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arttırmak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14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adına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ea typeface="Times New Roman"/>
              </a:rPr>
              <a:t>	da	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geziler</a:t>
            </a:r>
            <a:endParaRPr lang="en-US" altLang="zh-CN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defTabSz="914400">
              <a:spcBef>
                <a:spcPts val="185"/>
              </a:spcBef>
              <a:buNone/>
            </a:pPr>
            <a:r>
              <a:rPr lang="en-US" altLang="zh-CN" sz="1400" spc="5" dirty="0">
                <a:solidFill>
                  <a:srgbClr val="000000"/>
                </a:solidFill>
                <a:latin typeface="Times New Roman"/>
                <a:ea typeface="Times New Roman"/>
              </a:rPr>
              <a:t>organize</a:t>
            </a:r>
            <a:r>
              <a:rPr lang="en-US" altLang="zh-CN" sz="14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edilmektedir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lvl="0" indent="0" defTabSz="914400">
              <a:lnSpc>
                <a:spcPts val="969"/>
              </a:lnSpc>
              <a:spcBef>
                <a:spcPts val="0"/>
              </a:spcBef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altLang="zh-CN" sz="14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Okulumuzda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spc="34" dirty="0" err="1">
                <a:solidFill>
                  <a:srgbClr val="000000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aile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iş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birliğine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çok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fazla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önem</a:t>
            </a:r>
            <a:r>
              <a:rPr lang="en-US" altLang="zh-CN" sz="1400" spc="64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verilmekte</a:t>
            </a:r>
            <a:r>
              <a:rPr lang="en-US" altLang="zh-CN" sz="1400" spc="69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400" spc="69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gerek</a:t>
            </a:r>
            <a:r>
              <a:rPr lang="en-US" altLang="zh-CN" sz="1400" spc="69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rehberlik</a:t>
            </a:r>
            <a:r>
              <a:rPr lang="en-US" altLang="zh-CN" sz="1400" spc="69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servisinin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5" dirty="0" err="1">
                <a:solidFill>
                  <a:srgbClr val="000000"/>
                </a:solidFill>
                <a:latin typeface="Times New Roman"/>
                <a:ea typeface="Times New Roman"/>
              </a:rPr>
              <a:t>gerek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5" dirty="0" err="1">
                <a:solidFill>
                  <a:srgbClr val="000000"/>
                </a:solidFill>
                <a:latin typeface="Times New Roman"/>
                <a:ea typeface="Times New Roman"/>
              </a:rPr>
              <a:t>sınıf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5" dirty="0" err="1">
                <a:solidFill>
                  <a:srgbClr val="000000"/>
                </a:solidFill>
                <a:latin typeface="Times New Roman"/>
                <a:ea typeface="Times New Roman"/>
              </a:rPr>
              <a:t>rehber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0" dirty="0" err="1">
                <a:solidFill>
                  <a:srgbClr val="000000"/>
                </a:solidFill>
                <a:latin typeface="Times New Roman"/>
                <a:ea typeface="Times New Roman"/>
              </a:rPr>
              <a:t>öğretmenlerinin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5" dirty="0" err="1">
                <a:solidFill>
                  <a:srgbClr val="000000"/>
                </a:solidFill>
                <a:latin typeface="Times New Roman"/>
                <a:ea typeface="Times New Roman"/>
              </a:rPr>
              <a:t>çalışmaları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ile</a:t>
            </a:r>
            <a:r>
              <a:rPr lang="tr-TR" altLang="zh-CN" sz="1400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1400" spc="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velilerle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14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sürekli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14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iletişim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kurulmaktadır.</a:t>
            </a:r>
            <a:r>
              <a:rPr lang="en-US" altLang="zh-CN" sz="1400" spc="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Düzenli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1400" spc="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aralıklarla</a:t>
            </a:r>
            <a:r>
              <a:rPr lang="tr-TR" altLang="zh-CN" sz="1400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1400" spc="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yapılan</a:t>
            </a:r>
            <a:r>
              <a:rPr lang="tr-TR" altLang="zh-CN" sz="1400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1400" spc="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toplantılar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1400" spc="-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ile</a:t>
            </a:r>
            <a:r>
              <a:rPr lang="tr-TR" altLang="zh-CN" sz="1400" spc="-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bilgilendirilerek</a:t>
            </a:r>
            <a:r>
              <a:rPr lang="en-US" altLang="zh-CN" sz="1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iş</a:t>
            </a:r>
            <a:r>
              <a:rPr lang="en-US" altLang="zh-CN" sz="1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birliği</a:t>
            </a:r>
            <a:r>
              <a:rPr lang="en-US" altLang="zh-CN" sz="1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çalışılmaktadır.</a:t>
            </a:r>
            <a:r>
              <a:rPr lang="en-US" altLang="zh-CN" sz="1400" spc="34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1400" spc="34" dirty="0" smtClean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400" spc="2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spc="34" dirty="0" err="1">
                <a:solidFill>
                  <a:srgbClr val="000000"/>
                </a:solidFill>
                <a:latin typeface="Times New Roman"/>
                <a:ea typeface="Times New Roman"/>
              </a:rPr>
              <a:t>sektör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iş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spc="2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birli</a:t>
            </a:r>
            <a:r>
              <a:rPr lang="tr-TR" altLang="zh-CN" sz="1400" spc="25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1400" spc="2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ği</a:t>
            </a:r>
            <a:r>
              <a:rPr lang="en-US" altLang="zh-CN" sz="1400" spc="2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spc="34" dirty="0" err="1">
                <a:solidFill>
                  <a:srgbClr val="000000"/>
                </a:solidFill>
                <a:latin typeface="Times New Roman"/>
                <a:ea typeface="Times New Roman"/>
              </a:rPr>
              <a:t>noktasında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spc="4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okulumuz,</a:t>
            </a:r>
            <a:r>
              <a:rPr lang="en-US" altLang="zh-CN" sz="1400" spc="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imzaladığı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14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protokoller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ile</a:t>
            </a:r>
            <a:r>
              <a:rPr lang="tr-TR" altLang="zh-CN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1400" spc="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öğrencilerimizin</a:t>
            </a:r>
            <a:r>
              <a:rPr lang="tr-TR" altLang="zh-CN" sz="1400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1400" spc="2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gelişimini</a:t>
            </a:r>
            <a:r>
              <a:rPr lang="en-US" altLang="zh-CN" sz="1400" spc="1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arttıracak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her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çalışma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desteklenmekte</a:t>
            </a:r>
            <a:endParaRPr lang="tr-TR" altLang="zh-CN" sz="1400" spc="25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defTabSz="914400" hangingPunct="0">
              <a:lnSpc>
                <a:spcPct val="120833"/>
              </a:lnSpc>
              <a:spcBef>
                <a:spcPts val="0"/>
              </a:spcBef>
              <a:buNone/>
              <a:tabLst>
                <a:tab pos="759530" algn="l"/>
                <a:tab pos="1676333" algn="l"/>
                <a:tab pos="2324370" algn="l"/>
              </a:tabLst>
            </a:pPr>
            <a:r>
              <a:rPr lang="tr-TR" altLang="zh-CN" sz="1400" spc="25" dirty="0" smtClean="0">
                <a:solidFill>
                  <a:srgbClr val="000000"/>
                </a:solidFill>
                <a:latin typeface="Times New Roman"/>
                <a:ea typeface="Times New Roman"/>
              </a:rPr>
              <a:t>Öğrencilerin durumları hakkında veliler ve sivil toplum 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sivil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toplum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kuruluşları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ortak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çalışmalar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yürüterek</a:t>
            </a:r>
            <a:r>
              <a:rPr lang="tr-TR" altLang="zh-CN" sz="1400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1400" spc="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öğrencilerin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1400" spc="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mesleki</a:t>
            </a:r>
            <a:r>
              <a:rPr lang="en-US" altLang="zh-CN" sz="1400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yeterlilikleri</a:t>
            </a:r>
            <a:r>
              <a:rPr lang="en-US" altLang="zh-CN" sz="1400" spc="2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arttırılmaya</a:t>
            </a:r>
            <a:r>
              <a:rPr lang="en-US" altLang="zh-CN" sz="1400" spc="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400" spc="20" dirty="0" err="1">
                <a:solidFill>
                  <a:srgbClr val="000000"/>
                </a:solidFill>
                <a:latin typeface="Times New Roman"/>
                <a:ea typeface="Times New Roman"/>
              </a:rPr>
              <a:t>çalışılmaktadır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4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Üniversiteler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birçok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14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çalışma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14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yürütülmekte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14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öğretim</a:t>
            </a:r>
            <a:endParaRPr lang="en-US" altLang="zh-CN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defTabSz="914400">
              <a:spcBef>
                <a:spcPts val="175"/>
              </a:spcBef>
              <a:buNone/>
            </a:pP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görevlileri</a:t>
            </a:r>
            <a:r>
              <a:rPr lang="en-US" altLang="zh-CN" sz="1400" spc="7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okulumuza</a:t>
            </a:r>
            <a:r>
              <a:rPr lang="en-US" altLang="zh-CN" sz="1400" spc="8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davet</a:t>
            </a:r>
            <a:r>
              <a:rPr lang="en-US" altLang="zh-CN" sz="1400" spc="8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edilerek</a:t>
            </a:r>
            <a:r>
              <a:rPr lang="en-US" altLang="zh-CN" sz="1400" spc="8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iş</a:t>
            </a:r>
            <a:r>
              <a:rPr lang="en-US" altLang="zh-CN" sz="1400" spc="8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birliği</a:t>
            </a:r>
            <a:r>
              <a:rPr lang="tr-TR" altLang="zh-CN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çalışmalarını pekiştirmektedir.</a:t>
            </a:r>
            <a:endParaRPr lang="en-US" altLang="zh-CN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endParaRPr lang="en-US" altLang="zh-CN" sz="1200" spc="25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defTabSz="914400">
              <a:lnSpc>
                <a:spcPts val="1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 defTabSz="914400" hangingPunct="0">
              <a:lnSpc>
                <a:spcPct val="121666"/>
              </a:lnSpc>
              <a:spcBef>
                <a:spcPts val="0"/>
              </a:spcBef>
              <a:buNone/>
              <a:tabLst>
                <a:tab pos="311277" algn="l"/>
                <a:tab pos="974717" algn="l"/>
                <a:tab pos="1552269" algn="l"/>
                <a:tab pos="2175907" algn="l"/>
              </a:tabLst>
            </a:pPr>
            <a:endParaRPr lang="en-US" altLang="zh-CN" sz="1200" spc="-1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0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854090"/>
              </p:ext>
            </p:extLst>
          </p:nvPr>
        </p:nvGraphicFramePr>
        <p:xfrm>
          <a:off x="98613" y="1296514"/>
          <a:ext cx="8955739" cy="3798489"/>
        </p:xfrm>
        <a:graphic>
          <a:graphicData uri="http://schemas.openxmlformats.org/drawingml/2006/table">
            <a:tbl>
              <a:tblPr firstRow="1" firstCol="1" bandRow="1"/>
              <a:tblGrid>
                <a:gridCol w="1983649"/>
                <a:gridCol w="105670"/>
                <a:gridCol w="439225"/>
                <a:gridCol w="861948"/>
                <a:gridCol w="2051540"/>
                <a:gridCol w="1512329"/>
                <a:gridCol w="626447"/>
                <a:gridCol w="862669"/>
                <a:gridCol w="512262"/>
              </a:tblGrid>
              <a:tr h="253859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İli: DENİZLİ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İlçesi:</a:t>
                      </a: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BAKLAN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6769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Adres: 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Gökpınar</a:t>
                      </a:r>
                      <a:r>
                        <a:rPr lang="tr-T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Mah.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Dağıstanlı </a:t>
                      </a:r>
                      <a:r>
                        <a:rPr lang="tr-TR" sz="1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</a:t>
                      </a:r>
                      <a:r>
                        <a:rPr lang="tr-T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Tarım Lisesi No 12 İç Kapı No1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Baklan /Denizli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Coğrafi Konum 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830" hangingPunct="0">
                        <a:lnSpc>
                          <a:spcPct val="121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kern="1200" spc="1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https://</a:t>
                      </a:r>
                      <a:r>
                        <a:rPr lang="en-US" sz="1000" u="sng" kern="1200" spc="5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goo.gl/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sng" kern="1200" spc="1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en-US" sz="1000" u="sng" kern="1200" spc="5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ps/BKQypF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sng" kern="1200" spc="15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en-US" sz="1000" u="sng" kern="1200" spc="5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CXr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4795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Telefon Numarası: 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02585023363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Faks Numarası: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8599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 Posta Adresi: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774230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@meb.k12.tr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 sayfası adresi: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774230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@meb.k12.tr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538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Kurum Kodu: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774230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Öğretim Şekli: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 Gün /Tam yıl 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25777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Okulun Hizmete Giriş Tarihi : 2023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Toplam Çalışan 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8845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 Sayısı: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Kız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Öğretmen Sayısı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Kadın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769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Erkek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Erkek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6167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4422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Derslik Başına Düşen Öğrenci Sayısı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8,5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Şube Başına Düşen Öğrenci Sayısı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2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Öğretmen Başına Düşen Öğrenci Sayısı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13,6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Öğretmenlerin Kurumdaki Ortalama Görev Süresi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1-5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42" marR="40242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9378" y="99673"/>
            <a:ext cx="8643257" cy="116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</a:t>
            </a:r>
            <a:r>
              <a:rPr kumimoji="0" lang="tr-TR" sz="1800" b="1" i="0" u="none" strike="noStrike" cap="none" normalizeH="0" baseline="0" dirty="0" smtClean="0" bmk="">
                <a:ln>
                  <a:noFill/>
                </a:ln>
                <a:solidFill>
                  <a:srgbClr val="C4591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KULUN MEVCUT DURUMU: TEMEL İSTATİSTİKLER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rgbClr val="C45911"/>
              </a:solidFill>
              <a:effectLst/>
              <a:latin typeface="Calibri Light" panose="020F03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Okul Künyesi</a:t>
            </a:r>
            <a:endParaRPr kumimoji="0" lang="tr-TR" sz="1300" b="0" i="0" u="none" strike="noStrike" cap="none" normalizeH="0" baseline="0" dirty="0" smtClean="0">
              <a:ln>
                <a:noFill/>
              </a:ln>
              <a:solidFill>
                <a:srgbClr val="538135"/>
              </a:solidFill>
              <a:effectLst/>
              <a:latin typeface="Calibri Light" panose="020F03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Okulumuzun temel girdilerine ilişkin bilgiler altta yer alan okul künyesine ilişkin tabloda yer almaktadır.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Temel Bilgiler Tablosu- Okul Künyesi 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26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47" y="381314"/>
            <a:ext cx="9308921" cy="468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4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41" y="242047"/>
            <a:ext cx="8722658" cy="4901453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20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" y="1055274"/>
            <a:ext cx="9592944" cy="3063603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76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332" y="681880"/>
            <a:ext cx="7919805" cy="398303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10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44" y="1296353"/>
            <a:ext cx="8636000" cy="2215639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05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88" y="1193221"/>
            <a:ext cx="9005887" cy="352699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5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ia/image4.jpe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30584"/>
            <a:ext cx="9144000" cy="517408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018" y="915336"/>
            <a:ext cx="8250238" cy="72429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85" y="1663367"/>
            <a:ext cx="7348897" cy="182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0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 150"/>
          <p:cNvSpPr/>
          <p:nvPr/>
        </p:nvSpPr>
        <p:spPr>
          <a:xfrm>
            <a:off x="1250950" y="2711450"/>
            <a:ext cx="3409950" cy="171450"/>
          </a:xfrm>
          <a:custGeom>
            <a:avLst/>
            <a:gdLst>
              <a:gd name="connsiteX0" fmla="*/ 8636 w 3409950"/>
              <a:gd name="connsiteY0" fmla="*/ 174243 h 171450"/>
              <a:gd name="connsiteX1" fmla="*/ 3411727 w 3409950"/>
              <a:gd name="connsiteY1" fmla="*/ 174243 h 171450"/>
              <a:gd name="connsiteX2" fmla="*/ 3411727 w 3409950"/>
              <a:gd name="connsiteY2" fmla="*/ 16509 h 171450"/>
              <a:gd name="connsiteX3" fmla="*/ 8636 w 3409950"/>
              <a:gd name="connsiteY3" fmla="*/ 16509 h 171450"/>
              <a:gd name="connsiteX4" fmla="*/ 8636 w 3409950"/>
              <a:gd name="connsiteY4" fmla="*/ 174243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9950" h="171450">
                <a:moveTo>
                  <a:pt x="8636" y="174243"/>
                </a:moveTo>
                <a:lnTo>
                  <a:pt x="3411727" y="174243"/>
                </a:lnTo>
                <a:lnTo>
                  <a:pt x="3411727" y="16509"/>
                </a:lnTo>
                <a:lnTo>
                  <a:pt x="8636" y="16509"/>
                </a:lnTo>
                <a:lnTo>
                  <a:pt x="8636" y="174243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51"/>
          <p:cNvSpPr/>
          <p:nvPr/>
        </p:nvSpPr>
        <p:spPr>
          <a:xfrm>
            <a:off x="1250950" y="2889250"/>
            <a:ext cx="4514850" cy="171450"/>
          </a:xfrm>
          <a:custGeom>
            <a:avLst/>
            <a:gdLst>
              <a:gd name="connsiteX0" fmla="*/ 8636 w 4514850"/>
              <a:gd name="connsiteY0" fmla="*/ 174751 h 171450"/>
              <a:gd name="connsiteX1" fmla="*/ 4525009 w 4514850"/>
              <a:gd name="connsiteY1" fmla="*/ 174751 h 171450"/>
              <a:gd name="connsiteX2" fmla="*/ 4525009 w 4514850"/>
              <a:gd name="connsiteY2" fmla="*/ 17779 h 171450"/>
              <a:gd name="connsiteX3" fmla="*/ 8636 w 4514850"/>
              <a:gd name="connsiteY3" fmla="*/ 17779 h 171450"/>
              <a:gd name="connsiteX4" fmla="*/ 8636 w 4514850"/>
              <a:gd name="connsiteY4" fmla="*/ 174751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4850" h="171450">
                <a:moveTo>
                  <a:pt x="8636" y="174751"/>
                </a:moveTo>
                <a:lnTo>
                  <a:pt x="4525009" y="174751"/>
                </a:lnTo>
                <a:lnTo>
                  <a:pt x="4525009" y="17779"/>
                </a:lnTo>
                <a:lnTo>
                  <a:pt x="8636" y="17779"/>
                </a:lnTo>
                <a:lnTo>
                  <a:pt x="8636" y="17475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52"/>
          <p:cNvSpPr/>
          <p:nvPr/>
        </p:nvSpPr>
        <p:spPr>
          <a:xfrm>
            <a:off x="1250950" y="3067050"/>
            <a:ext cx="3155950" cy="171450"/>
          </a:xfrm>
          <a:custGeom>
            <a:avLst/>
            <a:gdLst>
              <a:gd name="connsiteX0" fmla="*/ 8636 w 3155950"/>
              <a:gd name="connsiteY0" fmla="*/ 175259 h 171450"/>
              <a:gd name="connsiteX1" fmla="*/ 3164078 w 3155950"/>
              <a:gd name="connsiteY1" fmla="*/ 175259 h 171450"/>
              <a:gd name="connsiteX2" fmla="*/ 3164078 w 3155950"/>
              <a:gd name="connsiteY2" fmla="*/ 18287 h 171450"/>
              <a:gd name="connsiteX3" fmla="*/ 8636 w 3155950"/>
              <a:gd name="connsiteY3" fmla="*/ 18287 h 171450"/>
              <a:gd name="connsiteX4" fmla="*/ 8636 w 3155950"/>
              <a:gd name="connsiteY4" fmla="*/ 175259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5950" h="171450">
                <a:moveTo>
                  <a:pt x="8636" y="175259"/>
                </a:moveTo>
                <a:lnTo>
                  <a:pt x="3164078" y="175259"/>
                </a:lnTo>
                <a:lnTo>
                  <a:pt x="3164078" y="18287"/>
                </a:lnTo>
                <a:lnTo>
                  <a:pt x="8636" y="18287"/>
                </a:lnTo>
                <a:lnTo>
                  <a:pt x="8636" y="17525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153"/>
          <p:cNvSpPr/>
          <p:nvPr/>
        </p:nvSpPr>
        <p:spPr>
          <a:xfrm>
            <a:off x="1250822" y="3790822"/>
            <a:ext cx="2965577" cy="158877"/>
          </a:xfrm>
          <a:custGeom>
            <a:avLst/>
            <a:gdLst>
              <a:gd name="connsiteX0" fmla="*/ 8763 w 2965577"/>
              <a:gd name="connsiteY0" fmla="*/ 164719 h 158877"/>
              <a:gd name="connsiteX1" fmla="*/ 2968371 w 2965577"/>
              <a:gd name="connsiteY1" fmla="*/ 164719 h 158877"/>
              <a:gd name="connsiteX2" fmla="*/ 2968371 w 2965577"/>
              <a:gd name="connsiteY2" fmla="*/ 6985 h 158877"/>
              <a:gd name="connsiteX3" fmla="*/ 8763 w 2965577"/>
              <a:gd name="connsiteY3" fmla="*/ 6985 h 158877"/>
              <a:gd name="connsiteX4" fmla="*/ 8763 w 2965577"/>
              <a:gd name="connsiteY4" fmla="*/ 164719 h 15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577" h="158877">
                <a:moveTo>
                  <a:pt x="8763" y="164719"/>
                </a:moveTo>
                <a:lnTo>
                  <a:pt x="2968371" y="164719"/>
                </a:lnTo>
                <a:lnTo>
                  <a:pt x="2968371" y="6985"/>
                </a:lnTo>
                <a:lnTo>
                  <a:pt x="8763" y="6985"/>
                </a:lnTo>
                <a:lnTo>
                  <a:pt x="8763" y="16471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85672"/>
              </p:ext>
            </p:extLst>
          </p:nvPr>
        </p:nvGraphicFramePr>
        <p:xfrm>
          <a:off x="727709" y="1734455"/>
          <a:ext cx="7051948" cy="1326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727"/>
                <a:gridCol w="5802013"/>
                <a:gridCol w="720328"/>
                <a:gridCol w="52880"/>
              </a:tblGrid>
              <a:tr h="179260">
                <a:tc>
                  <a:txBody>
                    <a:bodyPr/>
                    <a:lstStyle/>
                    <a:p>
                      <a:pPr marL="0" indent="66294">
                        <a:lnSpc>
                          <a:spcPct val="100000"/>
                        </a:lnSpc>
                      </a:pPr>
                      <a:r>
                        <a:rPr lang="en-US" altLang="zh-CN" sz="1050" spc="-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245">
                        <a:lnSpc>
                          <a:spcPct val="100000"/>
                        </a:lnSpc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Okulda</a:t>
                      </a:r>
                      <a:r>
                        <a:rPr lang="en-US" altLang="zh-CN" sz="100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kendimi</a:t>
                      </a:r>
                      <a:r>
                        <a:rPr lang="en-US" altLang="zh-CN" sz="100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güvende</a:t>
                      </a:r>
                      <a:r>
                        <a:rPr lang="en-US" altLang="zh-CN" sz="100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hissediyorum.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85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14502">
                        <a:lnSpc>
                          <a:spcPct val="100000"/>
                        </a:lnSpc>
                      </a:pPr>
                      <a:r>
                        <a:rPr lang="tr-TR" altLang="zh-CN" sz="1050" spc="-2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43</a:t>
                      </a:r>
                      <a:endParaRPr lang="en-US" altLang="zh-CN" sz="1050" spc="-2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858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164">
                <a:tc>
                  <a:txBody>
                    <a:bodyPr/>
                    <a:lstStyle/>
                    <a:p>
                      <a:pPr marL="0" indent="66294">
                        <a:lnSpc>
                          <a:spcPct val="100000"/>
                        </a:lnSpc>
                      </a:pPr>
                      <a:r>
                        <a:rPr lang="en-US" altLang="zh-CN" sz="1050" spc="-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</a:t>
                      </a: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2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Okulda</a:t>
                      </a:r>
                      <a:r>
                        <a:rPr lang="en-US" altLang="zh-CN" sz="100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öğrencilerle</a:t>
                      </a:r>
                      <a:r>
                        <a:rPr lang="en-US" altLang="zh-CN" sz="100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ilgili</a:t>
                      </a:r>
                      <a:r>
                        <a:rPr lang="en-US" altLang="zh-CN" sz="100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alınan</a:t>
                      </a:r>
                      <a:r>
                        <a:rPr lang="en-US" altLang="zh-CN" sz="100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kararlarda</a:t>
                      </a:r>
                      <a:r>
                        <a:rPr lang="en-US" altLang="zh-CN" sz="100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bizlerin</a:t>
                      </a:r>
                      <a:r>
                        <a:rPr lang="en-US" altLang="zh-CN" sz="100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görüşleri</a:t>
                      </a:r>
                      <a:r>
                        <a:rPr lang="en-US" altLang="zh-CN" sz="100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alınır.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85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49552">
                        <a:lnSpc>
                          <a:spcPct val="100000"/>
                        </a:lnSpc>
                      </a:pPr>
                      <a:r>
                        <a:rPr lang="tr-TR" altLang="zh-CN" sz="1050" spc="-35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29</a:t>
                      </a:r>
                      <a:endParaRPr lang="en-US" altLang="zh-CN" sz="1050" spc="-35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858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165">
                <a:tc>
                  <a:txBody>
                    <a:bodyPr/>
                    <a:lstStyle/>
                    <a:p>
                      <a:pPr marL="0" indent="66294">
                        <a:lnSpc>
                          <a:spcPct val="100000"/>
                        </a:lnSpc>
                      </a:pPr>
                      <a:r>
                        <a:rPr lang="en-US" altLang="zh-CN" sz="1050" spc="-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</a:t>
                      </a: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2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Öğretmenler</a:t>
                      </a:r>
                      <a:r>
                        <a:rPr lang="en-US" altLang="zh-CN" sz="1000" spc="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yeniliğe</a:t>
                      </a:r>
                      <a:r>
                        <a:rPr lang="en-US" altLang="zh-CN" sz="1000" spc="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açık</a:t>
                      </a:r>
                      <a:r>
                        <a:rPr lang="en-US" altLang="zh-CN" sz="100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olarak</a:t>
                      </a:r>
                      <a:r>
                        <a:rPr lang="en-US" altLang="zh-CN" sz="1000" spc="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derslerin</a:t>
                      </a:r>
                      <a:r>
                        <a:rPr lang="en-US" altLang="zh-CN" sz="100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işlenişinde</a:t>
                      </a:r>
                      <a:r>
                        <a:rPr lang="en-US" altLang="zh-CN" sz="1000" spc="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çeşitli</a:t>
                      </a:r>
                      <a:r>
                        <a:rPr lang="en-US" altLang="zh-CN" sz="100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yöntemler</a:t>
                      </a:r>
                      <a:r>
                        <a:rPr lang="en-US" altLang="zh-CN" sz="1000" spc="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kullanmaktadır.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85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49552">
                        <a:lnSpc>
                          <a:spcPct val="100000"/>
                        </a:lnSpc>
                      </a:pPr>
                      <a:r>
                        <a:rPr lang="tr-TR" altLang="zh-CN" sz="1050" spc="-35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35</a:t>
                      </a:r>
                      <a:endParaRPr lang="en-US" altLang="zh-CN" sz="1050" spc="-35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858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164">
                <a:tc>
                  <a:txBody>
                    <a:bodyPr/>
                    <a:lstStyle/>
                    <a:p>
                      <a:pPr marL="0" indent="66294">
                        <a:lnSpc>
                          <a:spcPct val="100000"/>
                        </a:lnSpc>
                      </a:pPr>
                      <a:r>
                        <a:rPr lang="en-US" altLang="zh-CN" sz="1050" spc="-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</a:t>
                      </a: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2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Derslerde</a:t>
                      </a:r>
                      <a:r>
                        <a:rPr lang="en-US" altLang="zh-CN" sz="100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konuya</a:t>
                      </a:r>
                      <a:r>
                        <a:rPr lang="en-US" altLang="zh-CN" sz="1000" spc="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göre</a:t>
                      </a:r>
                      <a:r>
                        <a:rPr lang="en-US" altLang="zh-CN" sz="1000" spc="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uygun</a:t>
                      </a:r>
                      <a:r>
                        <a:rPr lang="en-US" altLang="zh-CN" sz="1000" spc="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araç</a:t>
                      </a:r>
                      <a:r>
                        <a:rPr lang="en-US" altLang="zh-CN" sz="1000" spc="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gereçler</a:t>
                      </a:r>
                      <a:r>
                        <a:rPr lang="en-US" altLang="zh-CN" sz="1000" spc="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kullanılmaktadır.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85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49552">
                        <a:lnSpc>
                          <a:spcPct val="100000"/>
                        </a:lnSpc>
                      </a:pPr>
                      <a:r>
                        <a:rPr lang="tr-TR" altLang="zh-CN" sz="1050" spc="-35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42</a:t>
                      </a:r>
                      <a:endParaRPr lang="en-US" altLang="zh-CN" sz="1050" spc="-35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858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164">
                <a:tc>
                  <a:txBody>
                    <a:bodyPr/>
                    <a:lstStyle/>
                    <a:p>
                      <a:pPr marL="0" indent="66294">
                        <a:lnSpc>
                          <a:spcPct val="100000"/>
                        </a:lnSpc>
                      </a:pPr>
                      <a:r>
                        <a:rPr lang="en-US" altLang="zh-CN" sz="1050" spc="-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9</a:t>
                      </a: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2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US" altLang="zh-CN" sz="1000" spc="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Teneffüslerde</a:t>
                      </a:r>
                      <a:r>
                        <a:rPr lang="en-US" altLang="zh-CN" sz="1000" spc="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spc="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ihtiyaçları</a:t>
                      </a:r>
                      <a:r>
                        <a:rPr lang="en-US" altLang="zh-CN" sz="10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</a:t>
                      </a:r>
                      <a:r>
                        <a:rPr lang="en-US" altLang="zh-CN" sz="1000" spc="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ı</a:t>
                      </a:r>
                      <a:r>
                        <a:rPr lang="en-US" altLang="zh-CN" sz="1000" spc="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spc="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giderebiliyorum.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85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49552">
                        <a:lnSpc>
                          <a:spcPct val="100000"/>
                        </a:lnSpc>
                      </a:pPr>
                      <a:r>
                        <a:rPr lang="tr-TR" altLang="zh-CN" sz="1050" spc="-35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25</a:t>
                      </a:r>
                      <a:endParaRPr lang="en-US" altLang="zh-CN" sz="1050" spc="-35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858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756">
                <a:tc>
                  <a:txBody>
                    <a:bodyPr/>
                    <a:lstStyle/>
                    <a:p>
                      <a:pPr marL="0" indent="66294">
                        <a:lnSpc>
                          <a:spcPct val="100000"/>
                        </a:lnSpc>
                      </a:pPr>
                      <a:r>
                        <a:rPr lang="en-US" altLang="zh-CN" sz="105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10</a:t>
                      </a: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85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2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Okulun</a:t>
                      </a:r>
                      <a:r>
                        <a:rPr lang="en-US" altLang="zh-CN" sz="1000" spc="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içi</a:t>
                      </a:r>
                      <a:r>
                        <a:rPr lang="en-US" altLang="zh-CN" sz="1000" spc="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ve</a:t>
                      </a:r>
                      <a:r>
                        <a:rPr lang="en-US" altLang="zh-CN" sz="1000" spc="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dışı</a:t>
                      </a:r>
                      <a:r>
                        <a:rPr lang="en-US" altLang="zh-CN" sz="1000" spc="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temizdir.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85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85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49552">
                        <a:lnSpc>
                          <a:spcPct val="100000"/>
                        </a:lnSpc>
                      </a:pPr>
                      <a:r>
                        <a:rPr lang="tr-TR" altLang="zh-CN" sz="1050" spc="-35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37</a:t>
                      </a:r>
                      <a:endParaRPr lang="en-US" altLang="zh-CN" sz="1050" spc="-35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858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9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T w="12192">
                      <a:solidFill>
                        <a:srgbClr val="000000"/>
                      </a:solidFill>
                      <a:prstDash val="solid"/>
                    </a:lnT>
                    <a:lnB w="129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572">
                <a:tc>
                  <a:txBody>
                    <a:bodyPr/>
                    <a:lstStyle/>
                    <a:p>
                      <a:pPr marL="0" indent="66294">
                        <a:lnSpc>
                          <a:spcPct val="100000"/>
                        </a:lnSpc>
                      </a:pPr>
                      <a:r>
                        <a:rPr lang="en-US" altLang="zh-CN" sz="105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11</a:t>
                      </a: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857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2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Okulun</a:t>
                      </a:r>
                      <a:r>
                        <a:rPr lang="en-US" altLang="zh-CN" sz="1000" spc="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binası</a:t>
                      </a:r>
                      <a:r>
                        <a:rPr lang="en-US" altLang="zh-CN" sz="1000" spc="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ve</a:t>
                      </a:r>
                      <a:r>
                        <a:rPr lang="en-US" altLang="zh-CN" sz="1000" spc="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diğer</a:t>
                      </a:r>
                      <a:r>
                        <a:rPr lang="en-US" altLang="zh-CN" sz="1000" spc="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fiziki</a:t>
                      </a:r>
                      <a:r>
                        <a:rPr lang="en-US" altLang="zh-CN" sz="1000" spc="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mekânlar</a:t>
                      </a:r>
                      <a:r>
                        <a:rPr lang="en-US" altLang="zh-CN" sz="1000" spc="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yeterlidir.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858">
                      <a:solidFill>
                        <a:srgbClr val="000000"/>
                      </a:solidFill>
                      <a:prstDash val="solid"/>
                    </a:lnR>
                    <a:lnT w="6857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49552">
                        <a:lnSpc>
                          <a:spcPct val="100000"/>
                        </a:lnSpc>
                      </a:pPr>
                      <a:r>
                        <a:rPr lang="tr-TR" altLang="zh-CN" sz="1050" spc="-35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33</a:t>
                      </a:r>
                      <a:endParaRPr lang="en-US" altLang="zh-CN" sz="1050" spc="-35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858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954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T w="12954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512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3018" y="769693"/>
            <a:ext cx="9954325" cy="3758764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endParaRPr lang="en-US" altLang="zh-CN" sz="1200" spc="5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defTabSz="914400">
              <a:lnSpc>
                <a:spcPts val="1235"/>
              </a:lnSpc>
              <a:spcBef>
                <a:spcPts val="0"/>
              </a:spcBef>
              <a:buNone/>
            </a:pPr>
            <a:endParaRPr lang="tr-TR" sz="1800" dirty="0" smtClean="0">
              <a:solidFill>
                <a:prstClr val="black"/>
              </a:solidFill>
            </a:endParaRPr>
          </a:p>
          <a:p>
            <a:pPr marL="0" lvl="0" indent="0" defTabSz="914400">
              <a:lnSpc>
                <a:spcPts val="1235"/>
              </a:lnSpc>
              <a:spcBef>
                <a:spcPts val="0"/>
              </a:spcBef>
              <a:buNone/>
            </a:pPr>
            <a:endParaRPr lang="tr-TR" sz="1800" dirty="0" smtClean="0">
              <a:solidFill>
                <a:prstClr val="black"/>
              </a:solidFill>
            </a:endParaRPr>
          </a:p>
          <a:p>
            <a:pPr marL="0" lvl="0" indent="0" defTabSz="914400">
              <a:lnSpc>
                <a:spcPts val="1235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 defTabSz="914400" hangingPunct="0">
              <a:lnSpc>
                <a:spcPct val="131666"/>
              </a:lnSpc>
              <a:spcBef>
                <a:spcPts val="0"/>
              </a:spcBef>
              <a:buNone/>
            </a:pPr>
            <a:r>
              <a:rPr lang="en-US" altLang="zh-CN" sz="1200" spc="110" dirty="0" err="1">
                <a:solidFill>
                  <a:srgbClr val="000000"/>
                </a:solidFill>
                <a:latin typeface="Times New Roman"/>
                <a:ea typeface="Times New Roman"/>
              </a:rPr>
              <a:t>Ö</a:t>
            </a:r>
            <a:r>
              <a:rPr lang="en-US" altLang="zh-CN" sz="12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ğ</a:t>
            </a:r>
            <a:r>
              <a:rPr lang="en-US" altLang="zh-CN" sz="12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retmen</a:t>
            </a:r>
            <a:r>
              <a:rPr lang="en-US" altLang="zh-CN" sz="12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görüş</a:t>
            </a:r>
            <a:r>
              <a:rPr lang="en-US" altLang="zh-CN" sz="12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12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ğ</a:t>
            </a:r>
            <a:r>
              <a:rPr lang="en-US" altLang="zh-CN" sz="12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erlendirmeleri</a:t>
            </a:r>
            <a:r>
              <a:rPr lang="en-US" altLang="zh-CN" sz="12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anket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formu</a:t>
            </a:r>
            <a:r>
              <a:rPr lang="en-US" altLang="zh-CN" sz="12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tr-TR" altLang="zh-CN" sz="1200" spc="85" dirty="0">
                <a:solidFill>
                  <a:srgbClr val="000000"/>
                </a:solidFill>
                <a:latin typeface="Times New Roman"/>
              </a:rPr>
              <a:t>4</a:t>
            </a:r>
            <a:r>
              <a:rPr lang="en-US" altLang="zh-CN" sz="1200" spc="4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öğ</a:t>
            </a:r>
            <a:r>
              <a:rPr lang="en-US" altLang="zh-CN" sz="12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retmene</a:t>
            </a:r>
            <a:r>
              <a:rPr lang="en-US" altLang="zh-CN" sz="12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uygulanm</a:t>
            </a:r>
            <a:r>
              <a:rPr lang="en-US" altLang="zh-CN" sz="12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2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ş</a:t>
            </a:r>
            <a:r>
              <a:rPr lang="en-US" altLang="zh-CN" sz="12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tı</a:t>
            </a:r>
            <a:r>
              <a:rPr lang="en-US" altLang="zh-CN" sz="12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r</a:t>
            </a:r>
            <a:r>
              <a:rPr lang="en-US" altLang="zh-CN" sz="1200" spc="44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tr-TR" altLang="zh-CN" sz="1200" spc="44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defTabSz="914400" hangingPunct="0">
              <a:lnSpc>
                <a:spcPct val="131666"/>
              </a:lnSpc>
              <a:spcBef>
                <a:spcPts val="0"/>
              </a:spcBef>
              <a:buNone/>
            </a:pPr>
            <a:endParaRPr lang="tr-TR" altLang="zh-CN" sz="1200" spc="44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defTabSz="914400" hangingPunct="0">
              <a:lnSpc>
                <a:spcPct val="131666"/>
              </a:lnSpc>
              <a:spcBef>
                <a:spcPts val="0"/>
              </a:spcBef>
              <a:buNone/>
            </a:pPr>
            <a:endParaRPr lang="en-US" altLang="zh-CN" sz="1200" spc="44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7" name="Resim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6" y="1770742"/>
            <a:ext cx="6521233" cy="2989943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18" y="961227"/>
            <a:ext cx="6684092" cy="3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41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855" y="743069"/>
            <a:ext cx="8746428" cy="371239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53137" y="1175497"/>
            <a:ext cx="19731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Anketimize </a:t>
            </a:r>
            <a:r>
              <a:rPr lang="tr-T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veli </a:t>
            </a:r>
            <a:r>
              <a:rPr lang="tr-T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katılmıştır</a:t>
            </a:r>
            <a:endParaRPr lang="tr-TR" sz="1200" dirty="0"/>
          </a:p>
        </p:txBody>
      </p:sp>
      <p:sp>
        <p:nvSpPr>
          <p:cNvPr id="13" name="Freeform 182"/>
          <p:cNvSpPr/>
          <p:nvPr/>
        </p:nvSpPr>
        <p:spPr>
          <a:xfrm>
            <a:off x="1339722" y="4361542"/>
            <a:ext cx="4743577" cy="210458"/>
          </a:xfrm>
          <a:custGeom>
            <a:avLst/>
            <a:gdLst>
              <a:gd name="connsiteX0" fmla="*/ 9779 w 4743577"/>
              <a:gd name="connsiteY0" fmla="*/ 176148 h 171577"/>
              <a:gd name="connsiteX1" fmla="*/ 4753229 w 4743577"/>
              <a:gd name="connsiteY1" fmla="*/ 176148 h 171577"/>
              <a:gd name="connsiteX2" fmla="*/ 4753229 w 4743577"/>
              <a:gd name="connsiteY2" fmla="*/ 11556 h 171577"/>
              <a:gd name="connsiteX3" fmla="*/ 9779 w 4743577"/>
              <a:gd name="connsiteY3" fmla="*/ 11556 h 171577"/>
              <a:gd name="connsiteX4" fmla="*/ 9779 w 4743577"/>
              <a:gd name="connsiteY4" fmla="*/ 176148 h 17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577" h="171577">
                <a:moveTo>
                  <a:pt x="9779" y="176148"/>
                </a:moveTo>
                <a:lnTo>
                  <a:pt x="4753229" y="176148"/>
                </a:lnTo>
                <a:lnTo>
                  <a:pt x="4753229" y="11556"/>
                </a:lnTo>
                <a:lnTo>
                  <a:pt x="9779" y="11556"/>
                </a:lnTo>
                <a:lnTo>
                  <a:pt x="9779" y="176148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83"/>
          <p:cNvSpPr/>
          <p:nvPr/>
        </p:nvSpPr>
        <p:spPr>
          <a:xfrm>
            <a:off x="1339722" y="5783942"/>
            <a:ext cx="4349877" cy="210458"/>
          </a:xfrm>
          <a:custGeom>
            <a:avLst/>
            <a:gdLst>
              <a:gd name="connsiteX0" fmla="*/ 9779 w 4349877"/>
              <a:gd name="connsiteY0" fmla="*/ 179450 h 171577"/>
              <a:gd name="connsiteX1" fmla="*/ 4357751 w 4349877"/>
              <a:gd name="connsiteY1" fmla="*/ 179450 h 171577"/>
              <a:gd name="connsiteX2" fmla="*/ 4357751 w 4349877"/>
              <a:gd name="connsiteY2" fmla="*/ 14858 h 171577"/>
              <a:gd name="connsiteX3" fmla="*/ 9779 w 4349877"/>
              <a:gd name="connsiteY3" fmla="*/ 14858 h 171577"/>
              <a:gd name="connsiteX4" fmla="*/ 9779 w 4349877"/>
              <a:gd name="connsiteY4" fmla="*/ 179450 h 17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9877" h="171577">
                <a:moveTo>
                  <a:pt x="9779" y="179450"/>
                </a:moveTo>
                <a:lnTo>
                  <a:pt x="4357751" y="179450"/>
                </a:lnTo>
                <a:lnTo>
                  <a:pt x="4357751" y="14858"/>
                </a:lnTo>
                <a:lnTo>
                  <a:pt x="9779" y="14858"/>
                </a:lnTo>
                <a:lnTo>
                  <a:pt x="9779" y="17945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771630"/>
              </p:ext>
            </p:extLst>
          </p:nvPr>
        </p:nvGraphicFramePr>
        <p:xfrm>
          <a:off x="139762" y="1658214"/>
          <a:ext cx="8394638" cy="3041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405"/>
                <a:gridCol w="6920845"/>
                <a:gridCol w="901388"/>
              </a:tblGrid>
              <a:tr h="162566">
                <a:tc row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150"/>
                        </a:lnSpc>
                      </a:pPr>
                      <a:endParaRPr lang="en-US" dirty="0" smtClean="0"/>
                    </a:p>
                    <a:p>
                      <a:pPr marL="0" indent="110489">
                        <a:lnSpc>
                          <a:spcPct val="100000"/>
                        </a:lnSpc>
                      </a:pPr>
                      <a:r>
                        <a:rPr lang="en-US" altLang="zh-CN" sz="11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Sı</a:t>
                      </a:r>
                      <a:r>
                        <a:rPr lang="en-US" altLang="zh-CN" sz="11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ra</a:t>
                      </a:r>
                    </a:p>
                    <a:p>
                      <a:pPr marL="0" indent="137927">
                        <a:lnSpc>
                          <a:spcPct val="100000"/>
                        </a:lnSpc>
                      </a:pPr>
                      <a:r>
                        <a:rPr lang="en-US" altLang="zh-CN" sz="110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785"/>
                        </a:lnSpc>
                      </a:pPr>
                      <a:endParaRPr lang="en-US" dirty="0" smtClean="0"/>
                    </a:p>
                    <a:p>
                      <a:pPr marL="0" indent="2510039">
                        <a:lnSpc>
                          <a:spcPct val="100000"/>
                        </a:lnSpc>
                      </a:pPr>
                      <a:r>
                        <a:rPr lang="en-US" altLang="zh-CN" sz="11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MADD</a:t>
                      </a:r>
                      <a:r>
                        <a:rPr lang="en-US" altLang="zh-CN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ELER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343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tr-TR" altLang="zh-CN" sz="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>
                        <a:lnSpc>
                          <a:spcPct val="100000"/>
                        </a:lnSpc>
                      </a:pPr>
                      <a:endParaRPr lang="tr-TR" altLang="zh-CN" sz="600" spc="5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tr-TR" altLang="zh-CN" sz="600" spc="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tr-TR" altLang="zh-CN" sz="1000" spc="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Kesinlikle</a:t>
                      </a:r>
                    </a:p>
                    <a:p>
                      <a:pPr marL="0">
                        <a:lnSpc>
                          <a:spcPct val="100000"/>
                        </a:lnSpc>
                      </a:pPr>
                      <a:endParaRPr lang="tr-TR" altLang="zh-CN" sz="1000" spc="5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altLang="zh-CN" sz="1000" spc="5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Katılıyorum</a:t>
                      </a:r>
                      <a:endParaRPr lang="en-US" altLang="zh-CN" sz="1000" spc="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T w="6095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353">
                <a:tc>
                  <a:txBody>
                    <a:bodyPr/>
                    <a:lstStyle/>
                    <a:p>
                      <a:pPr marL="0" indent="65531">
                        <a:lnSpc>
                          <a:spcPct val="100000"/>
                        </a:lnSpc>
                      </a:pPr>
                      <a:r>
                        <a:rPr lang="en-US" altLang="zh-CN" sz="1050" spc="-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236">
                        <a:lnSpc>
                          <a:spcPct val="100000"/>
                        </a:lnSpc>
                      </a:pP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İ</a:t>
                      </a:r>
                      <a:r>
                        <a:rPr lang="en-US" altLang="zh-CN" sz="1050" spc="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htiyaç</a:t>
                      </a:r>
                      <a:r>
                        <a:rPr lang="en-US" altLang="zh-CN" sz="1050" spc="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spc="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duydu</a:t>
                      </a:r>
                      <a:r>
                        <a:rPr lang="en-US" altLang="zh-CN" sz="1050" spc="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ğ</a:t>
                      </a:r>
                      <a:r>
                        <a:rPr lang="en-US" altLang="zh-CN" sz="1050" spc="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umda</a:t>
                      </a:r>
                      <a:r>
                        <a:rPr lang="en-US" altLang="zh-CN" sz="1050" spc="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okul</a:t>
                      </a:r>
                      <a:r>
                        <a:rPr lang="en-US" altLang="zh-CN" sz="1050" spc="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spc="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çalışanlarıyla</a:t>
                      </a:r>
                      <a:r>
                        <a:rPr lang="en-US" altLang="zh-CN" sz="1050" spc="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spc="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rahatl</a:t>
                      </a:r>
                      <a:r>
                        <a:rPr lang="en-US" altLang="zh-CN" sz="105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ı</a:t>
                      </a:r>
                      <a:r>
                        <a:rPr lang="en-US" altLang="zh-CN" sz="1050" spc="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kla</a:t>
                      </a:r>
                      <a:r>
                        <a:rPr lang="en-US" altLang="zh-CN" sz="1050" spc="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spc="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görü</a:t>
                      </a:r>
                      <a:r>
                        <a:rPr lang="en-US" altLang="zh-CN" sz="1050" spc="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ş</a:t>
                      </a:r>
                      <a:r>
                        <a:rPr lang="en-US" altLang="zh-CN" sz="1050" spc="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ebiliyorum.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986">
                        <a:lnSpc>
                          <a:spcPct val="100000"/>
                        </a:lnSpc>
                      </a:pPr>
                      <a:r>
                        <a:rPr lang="tr-TR" altLang="zh-CN" sz="10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15</a:t>
                      </a:r>
                      <a:endParaRPr lang="en-US" altLang="zh-CN" sz="105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20">
                <a:tc>
                  <a:txBody>
                    <a:bodyPr/>
                    <a:lstStyle/>
                    <a:p>
                      <a:pPr marL="0" indent="65531">
                        <a:lnSpc>
                          <a:spcPct val="100000"/>
                        </a:lnSpc>
                      </a:pPr>
                      <a:r>
                        <a:rPr lang="en-US" altLang="zh-CN" sz="1050" spc="-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249">
                        <a:lnSpc>
                          <a:spcPct val="100000"/>
                        </a:lnSpc>
                      </a:pP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Bizi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ilgilendiren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okul</a:t>
                      </a:r>
                      <a:r>
                        <a:rPr lang="en-US" altLang="zh-CN" sz="1050" spc="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duyurularını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zamanında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öğreniyorum.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4001">
                        <a:lnSpc>
                          <a:spcPct val="100000"/>
                        </a:lnSpc>
                      </a:pPr>
                      <a:r>
                        <a:rPr lang="tr-TR" altLang="zh-CN" sz="10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14</a:t>
                      </a:r>
                      <a:endParaRPr lang="en-US" altLang="zh-CN" sz="105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T w="12192">
                      <a:solidFill>
                        <a:srgbClr val="000000"/>
                      </a:solidFill>
                      <a:prstDash val="solid"/>
                    </a:lnT>
                    <a:lnB w="129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2086">
                <a:tc>
                  <a:txBody>
                    <a:bodyPr/>
                    <a:lstStyle/>
                    <a:p>
                      <a:pPr marL="0" indent="65531">
                        <a:lnSpc>
                          <a:spcPct val="100000"/>
                        </a:lnSpc>
                      </a:pPr>
                      <a:r>
                        <a:rPr lang="en-US" altLang="zh-CN" sz="1050" spc="-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249">
                        <a:lnSpc>
                          <a:spcPct val="100000"/>
                        </a:lnSpc>
                      </a:pP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Öğrencimle</a:t>
                      </a:r>
                      <a:r>
                        <a:rPr lang="en-US" altLang="zh-CN" sz="1050" spc="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ilgili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konularda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okulda</a:t>
                      </a:r>
                      <a:r>
                        <a:rPr lang="en-US" altLang="zh-CN" sz="1050" spc="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rehberlik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hizmeti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alabiliyorum.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4027">
                        <a:lnSpc>
                          <a:spcPct val="100000"/>
                        </a:lnSpc>
                      </a:pPr>
                      <a:r>
                        <a:rPr lang="tr-TR" altLang="zh-CN" sz="10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14</a:t>
                      </a:r>
                      <a:endParaRPr lang="en-US" altLang="zh-CN" sz="105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T w="12954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353">
                <a:tc>
                  <a:txBody>
                    <a:bodyPr/>
                    <a:lstStyle/>
                    <a:p>
                      <a:pPr marL="0" indent="65531">
                        <a:lnSpc>
                          <a:spcPct val="100000"/>
                        </a:lnSpc>
                      </a:pPr>
                      <a:r>
                        <a:rPr lang="en-US" altLang="zh-CN" sz="1050" spc="-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249">
                        <a:lnSpc>
                          <a:spcPct val="100000"/>
                        </a:lnSpc>
                      </a:pP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Okula</a:t>
                      </a:r>
                      <a:r>
                        <a:rPr lang="en-US" altLang="zh-CN" sz="1050" spc="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ilettiğim</a:t>
                      </a:r>
                      <a:r>
                        <a:rPr lang="en-US" altLang="zh-CN" sz="105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istek</a:t>
                      </a:r>
                      <a:r>
                        <a:rPr lang="en-US" altLang="zh-CN" sz="105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ve</a:t>
                      </a:r>
                      <a:r>
                        <a:rPr lang="en-US" altLang="zh-CN" sz="105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şikâyetlerim</a:t>
                      </a:r>
                      <a:r>
                        <a:rPr lang="en-US" altLang="zh-CN" sz="105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dikkate</a:t>
                      </a:r>
                      <a:r>
                        <a:rPr lang="en-US" altLang="zh-CN" sz="105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alınıyor.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4014">
                        <a:lnSpc>
                          <a:spcPct val="100000"/>
                        </a:lnSpc>
                      </a:pPr>
                      <a:r>
                        <a:rPr lang="tr-TR" altLang="zh-CN" sz="10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15</a:t>
                      </a:r>
                      <a:endParaRPr lang="en-US" altLang="zh-CN" sz="105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20">
                <a:tc>
                  <a:txBody>
                    <a:bodyPr/>
                    <a:lstStyle/>
                    <a:p>
                      <a:pPr marL="0" indent="65531">
                        <a:lnSpc>
                          <a:spcPct val="100000"/>
                        </a:lnSpc>
                      </a:pPr>
                      <a:r>
                        <a:rPr lang="en-US" altLang="zh-CN" sz="1050" spc="-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245">
                        <a:lnSpc>
                          <a:spcPct val="100000"/>
                        </a:lnSpc>
                      </a:pP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Öğretmenler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yeniliğe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açık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olarak</a:t>
                      </a:r>
                      <a:r>
                        <a:rPr lang="en-US" altLang="zh-CN" sz="1050" spc="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derslerin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işlenişinde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çeşitli</a:t>
                      </a:r>
                      <a:r>
                        <a:rPr lang="en-US" altLang="zh-CN" sz="1050" spc="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yöntemler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kullanmaktadır.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997">
                        <a:lnSpc>
                          <a:spcPct val="100000"/>
                        </a:lnSpc>
                      </a:pPr>
                      <a:r>
                        <a:rPr lang="tr-TR" altLang="zh-CN" sz="10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14</a:t>
                      </a:r>
                      <a:endParaRPr lang="en-US" altLang="zh-CN" sz="105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T w="12191">
                      <a:solidFill>
                        <a:srgbClr val="000000"/>
                      </a:solidFill>
                      <a:prstDash val="solid"/>
                    </a:lnT>
                    <a:lnB w="1295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2500">
                <a:tc>
                  <a:txBody>
                    <a:bodyPr/>
                    <a:lstStyle/>
                    <a:p>
                      <a:pPr marL="0" indent="65531">
                        <a:lnSpc>
                          <a:spcPct val="100000"/>
                        </a:lnSpc>
                      </a:pPr>
                      <a:r>
                        <a:rPr lang="tr-TR" altLang="zh-CN" sz="1050" spc="-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</a:t>
                      </a:r>
                      <a:endParaRPr lang="en-US" altLang="zh-CN" sz="1050" spc="-5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249">
                        <a:lnSpc>
                          <a:spcPct val="100000"/>
                        </a:lnSpc>
                      </a:pP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Okulda</a:t>
                      </a:r>
                      <a:r>
                        <a:rPr lang="en-US" altLang="zh-CN" sz="1050" spc="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bizleri</a:t>
                      </a:r>
                      <a:r>
                        <a:rPr lang="en-US" altLang="zh-CN" sz="1050" spc="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ilgilendiren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kararlarda</a:t>
                      </a:r>
                      <a:r>
                        <a:rPr lang="en-US" altLang="zh-CN" sz="1050" spc="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görüşlerimiz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dikkate</a:t>
                      </a:r>
                      <a:r>
                        <a:rPr lang="en-US" altLang="zh-CN" sz="1050" spc="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alınır.</a:t>
                      </a:r>
                    </a:p>
                  </a:txBody>
                  <a:tcPr marL="0" marR="0" marT="0" marB="0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4000">
                        <a:lnSpc>
                          <a:spcPct val="100000"/>
                        </a:lnSpc>
                      </a:pPr>
                      <a:r>
                        <a:rPr lang="tr-TR" altLang="zh-CN" sz="10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12</a:t>
                      </a:r>
                      <a:endParaRPr lang="en-US" altLang="zh-CN" sz="105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9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19">
                <a:tc>
                  <a:txBody>
                    <a:bodyPr/>
                    <a:lstStyle/>
                    <a:p>
                      <a:pPr marL="0" indent="65531">
                        <a:lnSpc>
                          <a:spcPct val="100000"/>
                        </a:lnSpc>
                      </a:pPr>
                      <a:r>
                        <a:rPr lang="tr-TR" altLang="zh-CN" sz="1050" spc="-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</a:t>
                      </a:r>
                      <a:endParaRPr lang="en-US" altLang="zh-CN" sz="1050" spc="-5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249">
                        <a:lnSpc>
                          <a:spcPct val="100000"/>
                        </a:lnSpc>
                      </a:pP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E‐Okul</a:t>
                      </a:r>
                      <a:r>
                        <a:rPr lang="en-US" altLang="zh-CN" sz="105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Veli</a:t>
                      </a:r>
                      <a:r>
                        <a:rPr lang="en-US" altLang="zh-CN" sz="105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Bilgilendirme</a:t>
                      </a:r>
                      <a:r>
                        <a:rPr lang="en-US" altLang="zh-CN" sz="105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Sistemi</a:t>
                      </a:r>
                      <a:r>
                        <a:rPr lang="en-US" altLang="zh-CN" sz="105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ile</a:t>
                      </a:r>
                      <a:r>
                        <a:rPr lang="en-US" altLang="zh-CN" sz="105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okulun</a:t>
                      </a:r>
                      <a:r>
                        <a:rPr lang="en-US" altLang="zh-CN" sz="105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internet</a:t>
                      </a:r>
                      <a:r>
                        <a:rPr lang="en-US" altLang="zh-CN" sz="1050" spc="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sayfasını</a:t>
                      </a:r>
                      <a:r>
                        <a:rPr lang="en-US" altLang="zh-CN" sz="105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düzenli</a:t>
                      </a:r>
                      <a:r>
                        <a:rPr lang="en-US" altLang="zh-CN" sz="105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olarak</a:t>
                      </a:r>
                      <a:r>
                        <a:rPr lang="en-US" altLang="zh-CN" sz="105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takip</a:t>
                      </a:r>
                      <a:r>
                        <a:rPr lang="en-US" altLang="zh-CN" sz="1050" spc="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ediyorum.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4014">
                        <a:lnSpc>
                          <a:spcPct val="100000"/>
                        </a:lnSpc>
                      </a:pPr>
                      <a:r>
                        <a:rPr lang="tr-TR" altLang="zh-CN" sz="10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9</a:t>
                      </a:r>
                      <a:endParaRPr lang="en-US" altLang="zh-CN" sz="105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T w="12192">
                      <a:solidFill>
                        <a:srgbClr val="000000"/>
                      </a:solidFill>
                      <a:prstDash val="solid"/>
                    </a:lnT>
                    <a:lnB w="1295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353">
                <a:tc>
                  <a:txBody>
                    <a:bodyPr/>
                    <a:lstStyle/>
                    <a:p>
                      <a:pPr marL="0" indent="65531">
                        <a:lnSpc>
                          <a:spcPct val="100000"/>
                        </a:lnSpc>
                      </a:pPr>
                      <a:r>
                        <a:rPr lang="tr-TR" altLang="zh-CN" sz="1050" spc="-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</a:t>
                      </a:r>
                      <a:endParaRPr lang="en-US" altLang="zh-CN" sz="1050" spc="-5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249">
                        <a:lnSpc>
                          <a:spcPct val="100000"/>
                        </a:lnSpc>
                      </a:pP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Çocuğumun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okulunu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sevdiğini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ve</a:t>
                      </a:r>
                      <a:r>
                        <a:rPr lang="en-US" altLang="zh-CN" sz="1050" spc="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öğretmenleriyle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iyi</a:t>
                      </a:r>
                      <a:r>
                        <a:rPr lang="en-US" altLang="zh-CN" sz="1050" spc="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anlaştığını</a:t>
                      </a:r>
                      <a:r>
                        <a:rPr lang="en-US" altLang="zh-CN" sz="1050" spc="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düşünüyorum.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4001">
                        <a:lnSpc>
                          <a:spcPct val="100000"/>
                        </a:lnSpc>
                      </a:pPr>
                      <a:r>
                        <a:rPr lang="tr-TR" altLang="zh-CN" sz="10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13</a:t>
                      </a:r>
                      <a:endParaRPr lang="en-US" altLang="zh-CN" sz="105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T w="12953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2086">
                <a:tc>
                  <a:txBody>
                    <a:bodyPr/>
                    <a:lstStyle/>
                    <a:p>
                      <a:pPr marL="0" indent="65531">
                        <a:lnSpc>
                          <a:spcPct val="100000"/>
                        </a:lnSpc>
                      </a:pPr>
                      <a:r>
                        <a:rPr lang="tr-TR" altLang="zh-CN" sz="1050" spc="-2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9</a:t>
                      </a:r>
                      <a:endParaRPr lang="en-US" altLang="zh-CN" sz="1050" spc="-2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236">
                        <a:lnSpc>
                          <a:spcPct val="100000"/>
                        </a:lnSpc>
                      </a:pP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Okul,</a:t>
                      </a:r>
                      <a:r>
                        <a:rPr lang="en-US" altLang="zh-CN" sz="1050" spc="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teknik</a:t>
                      </a:r>
                      <a:r>
                        <a:rPr lang="en-US" altLang="zh-CN" sz="1050" spc="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araç</a:t>
                      </a:r>
                      <a:r>
                        <a:rPr lang="en-US" altLang="zh-CN" sz="1050" spc="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ve</a:t>
                      </a:r>
                      <a:r>
                        <a:rPr lang="en-US" altLang="zh-CN" sz="1050" spc="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gereç</a:t>
                      </a:r>
                      <a:r>
                        <a:rPr lang="en-US" altLang="zh-CN" sz="1050" spc="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yönünden</a:t>
                      </a:r>
                      <a:r>
                        <a:rPr lang="en-US" altLang="zh-CN" sz="1050" spc="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yeterli</a:t>
                      </a:r>
                      <a:r>
                        <a:rPr lang="en-US" altLang="zh-CN" sz="1050" spc="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donanıma</a:t>
                      </a:r>
                      <a:r>
                        <a:rPr lang="en-US" altLang="zh-CN" sz="1050" spc="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sahiptir.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4000">
                        <a:lnSpc>
                          <a:spcPct val="100000"/>
                        </a:lnSpc>
                      </a:pPr>
                      <a:r>
                        <a:rPr lang="tr-TR" altLang="zh-CN" sz="10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12</a:t>
                      </a:r>
                      <a:endParaRPr lang="en-US" altLang="zh-CN" sz="105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19">
                <a:tc>
                  <a:txBody>
                    <a:bodyPr/>
                    <a:lstStyle/>
                    <a:p>
                      <a:pPr marL="0" indent="65531">
                        <a:lnSpc>
                          <a:spcPct val="100000"/>
                        </a:lnSpc>
                      </a:pPr>
                      <a:r>
                        <a:rPr lang="en-US" altLang="zh-CN" sz="1050" spc="-2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  <a:r>
                        <a:rPr lang="tr-TR" altLang="zh-CN" sz="1050" spc="-2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</a:t>
                      </a:r>
                      <a:endParaRPr lang="en-US" altLang="zh-CN" sz="1050" spc="-2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236">
                        <a:lnSpc>
                          <a:spcPct val="100000"/>
                        </a:lnSpc>
                      </a:pP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Okul</a:t>
                      </a:r>
                      <a:r>
                        <a:rPr lang="en-US" altLang="zh-CN" sz="1050" spc="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her</a:t>
                      </a:r>
                      <a:r>
                        <a:rPr lang="en-US" altLang="zh-CN" sz="1050" spc="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zaman</a:t>
                      </a:r>
                      <a:r>
                        <a:rPr lang="en-US" altLang="zh-CN" sz="1050" spc="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temiz</a:t>
                      </a:r>
                      <a:r>
                        <a:rPr lang="en-US" altLang="zh-CN" sz="1050" spc="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ve</a:t>
                      </a:r>
                      <a:r>
                        <a:rPr lang="en-US" altLang="zh-CN" sz="1050" spc="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bakımlıdır.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987">
                        <a:lnSpc>
                          <a:spcPct val="100000"/>
                        </a:lnSpc>
                      </a:pPr>
                      <a:r>
                        <a:rPr lang="tr-TR" altLang="zh-CN" sz="10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13</a:t>
                      </a:r>
                      <a:endParaRPr lang="en-US" altLang="zh-CN" sz="105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353">
                <a:tc>
                  <a:txBody>
                    <a:bodyPr/>
                    <a:lstStyle/>
                    <a:p>
                      <a:pPr marL="0" indent="65531">
                        <a:lnSpc>
                          <a:spcPct val="100000"/>
                        </a:lnSpc>
                      </a:pPr>
                      <a:r>
                        <a:rPr lang="en-US" altLang="zh-CN" sz="1050" spc="-2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  <a:r>
                        <a:rPr lang="tr-TR" altLang="zh-CN" sz="1050" spc="-2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  <a:endParaRPr lang="en-US" altLang="zh-CN" sz="1050" spc="-2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3245">
                        <a:lnSpc>
                          <a:spcPct val="100000"/>
                        </a:lnSpc>
                      </a:pP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Okulun</a:t>
                      </a:r>
                      <a:r>
                        <a:rPr lang="en-US" altLang="zh-CN" sz="1050" spc="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binası</a:t>
                      </a:r>
                      <a:r>
                        <a:rPr lang="en-US" altLang="zh-CN" sz="1050" spc="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ve</a:t>
                      </a:r>
                      <a:r>
                        <a:rPr lang="en-US" altLang="zh-CN" sz="1050" spc="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diğer</a:t>
                      </a:r>
                      <a:r>
                        <a:rPr lang="en-US" altLang="zh-CN" sz="1050" spc="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fiziki</a:t>
                      </a:r>
                      <a:r>
                        <a:rPr lang="en-US" altLang="zh-CN" sz="1050" spc="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mekânlar</a:t>
                      </a:r>
                      <a:r>
                        <a:rPr lang="en-US" altLang="zh-CN" sz="1050" spc="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yeterlidir.</a:t>
                      </a: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4010">
                        <a:lnSpc>
                          <a:spcPct val="100000"/>
                        </a:lnSpc>
                      </a:pPr>
                      <a:r>
                        <a:rPr lang="tr-TR" altLang="zh-CN" sz="10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14</a:t>
                      </a:r>
                      <a:endParaRPr lang="en-US" altLang="zh-CN" sz="105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860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018" y="769938"/>
            <a:ext cx="8460353" cy="4373562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04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191304"/>
              </p:ext>
            </p:extLst>
          </p:nvPr>
        </p:nvGraphicFramePr>
        <p:xfrm>
          <a:off x="553018" y="1265101"/>
          <a:ext cx="7300064" cy="3172428"/>
        </p:xfrm>
        <a:graphic>
          <a:graphicData uri="http://schemas.openxmlformats.org/drawingml/2006/table">
            <a:tbl>
              <a:tblPr firstRow="1" firstCol="1" bandRow="1"/>
              <a:tblGrid>
                <a:gridCol w="1997647"/>
                <a:gridCol w="5302417"/>
              </a:tblGrid>
              <a:tr h="11226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Bütçe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Mesleki ve Teknik Eğitimde olmamızdan dolayı Genel bütçeden gönderilen ödeneklere sahip olmamız.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3563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Yönetim Süreçleri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Okul idaresinin  ve  öğretmenlerin teknolojik  yeniliklere  açık  olması  ve teknolojiyi kullanmaları, Genç ve dinamik bir kadroya sahip olunması, 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934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İletişim Süreçleri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web sitesi, telefon </a:t>
                      </a:r>
                      <a:r>
                        <a:rPr lang="tr-TR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vb</a:t>
                      </a: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iletişim olanaklarının olması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50800" y="-10450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2034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905" y="1326080"/>
            <a:ext cx="9362241" cy="2826303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44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524" y="511550"/>
            <a:ext cx="8473893" cy="453548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39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018" y="769938"/>
            <a:ext cx="7786178" cy="407035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3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016" y="1045030"/>
            <a:ext cx="8329613" cy="347617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7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ia/image5.jpe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987" y="549837"/>
            <a:ext cx="8272463" cy="3559689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1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018" y="769939"/>
            <a:ext cx="8373267" cy="4133756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49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100" y="810161"/>
            <a:ext cx="9658159" cy="4085153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61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937" y="1312769"/>
            <a:ext cx="8229750" cy="109080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71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24118"/>
            <a:ext cx="9144000" cy="4150658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sz="2400" b="1" dirty="0" smtClean="0"/>
          </a:p>
          <a:p>
            <a:pPr marL="0" indent="0">
              <a:buNone/>
            </a:pPr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VİZYON:</a:t>
            </a:r>
          </a:p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tr-TR" dirty="0" smtClean="0"/>
              <a:t>Bulunduğu </a:t>
            </a:r>
            <a:r>
              <a:rPr lang="tr-TR" dirty="0"/>
              <a:t>sosyal çevreye katkı </a:t>
            </a:r>
            <a:r>
              <a:rPr lang="tr-TR" dirty="0" err="1"/>
              <a:t>sağlayan,tarım</a:t>
            </a:r>
            <a:r>
              <a:rPr lang="tr-TR" dirty="0"/>
              <a:t> alanında teknik donanıma sahip, Avrupa standartlarında tarım teknolojisi kullanımı sağlayan, okul-aile-öğretmen ilişkilerinde hoşgörüyü </a:t>
            </a:r>
            <a:r>
              <a:rPr lang="tr-TR" dirty="0" err="1"/>
              <a:t>yakalayan,eğitim</a:t>
            </a:r>
            <a:r>
              <a:rPr lang="tr-TR" dirty="0"/>
              <a:t>-yönetim ve sosyal faaliyetlerde başarısını kabul ettiren bir kurum olmak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6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1" y="896471"/>
            <a:ext cx="9144000" cy="2543259"/>
          </a:xfrm>
        </p:spPr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MİSYON: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dirty="0"/>
              <a:t>Milli ve manevi değerlere bağlı, kendisi ve toplumu ile </a:t>
            </a:r>
            <a:r>
              <a:rPr lang="tr-TR" dirty="0" err="1"/>
              <a:t>barışık,özgüveni</a:t>
            </a:r>
            <a:r>
              <a:rPr lang="tr-TR" dirty="0"/>
              <a:t> yüksek, bilgi çağının gerektirdiği </a:t>
            </a:r>
            <a:r>
              <a:rPr lang="tr-TR" dirty="0" err="1"/>
              <a:t>gerektirdiği</a:t>
            </a:r>
            <a:r>
              <a:rPr lang="tr-TR" dirty="0"/>
              <a:t> bilgi ve becerileri kazanan hoşgörü sahibi iyi bir insan iyi bir öğrenci iyi bir toplum yetiştirmektir.</a:t>
            </a:r>
          </a:p>
        </p:txBody>
      </p:sp>
    </p:spTree>
    <p:extLst>
      <p:ext uri="{BB962C8B-B14F-4D97-AF65-F5344CB8AC3E}">
        <p14:creationId xmlns:p14="http://schemas.microsoft.com/office/powerpoint/2010/main" val="2118318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835" y="769938"/>
            <a:ext cx="7841880" cy="2176462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45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019" y="1979606"/>
            <a:ext cx="8590982" cy="1825639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05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3018" y="769693"/>
            <a:ext cx="8532925" cy="437380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Eğitim Hedeflerimiz</a:t>
            </a:r>
            <a:endParaRPr lang="tr-TR" sz="4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4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1.Anayasa’nın ve Milli Eğitim Temel Kanununun amaçları doğrultusunda, Atatürk İlke ve İnkılaplarına bağlı, çağın gereksinimlerine uygun bireyler yetiştirilmesi. </a:t>
            </a:r>
            <a:endParaRPr lang="tr-TR" sz="4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4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2.Çağdaş yönetim tekniklerini kullanarak hatasız, sürekli, daha iyi ve daha hızlı hizmet sunmak suretiyle çalışanların ve hizmet alanların memnuniyetinin sağlanması. </a:t>
            </a:r>
            <a:endParaRPr lang="tr-TR" sz="4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4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3.Öğretmenlerimiz ve diğer çalışanların Toplam Kalite Yönetimi konusunda eğitilmesi ve bunların değişim sürecine inanmalarını sağlayarak, çalışanların sorun çözücü yeterliliğe kavuşturulması. </a:t>
            </a:r>
            <a:endParaRPr lang="tr-TR" sz="4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4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4.Okulumuzda görev yapan tüm personelimize ve en önemlisi öğrencilerimize sürekli öğrenme anlayışını benimsetmek.</a:t>
            </a:r>
            <a:endParaRPr lang="tr-TR" sz="4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4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5.Okulumuzun fiziki mekân, yönetim anlayışı ve imkânlar açısından çevreye açık, sosyal, kültürel ve sportif faaliyetlerin gerçekleştirildiği bir toplum merkezi haline getirilmesi.</a:t>
            </a:r>
            <a:endParaRPr lang="tr-TR" sz="4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4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6.Okulumuzun ve dolayısıyla ilçemizin ve ilimizin eğitim alanındaki başarısını ülke genelinin üstüne çıkarmak için çalışmalar yapılması.</a:t>
            </a:r>
            <a:endParaRPr lang="tr-TR" sz="4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4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7.Öğretim programlarının </a:t>
            </a:r>
            <a:r>
              <a:rPr lang="tr-TR" sz="44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öğrenilebilirlik</a:t>
            </a:r>
            <a:r>
              <a:rPr lang="tr-TR" sz="4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düzeylerini yükseltmek için farklı metot ve stratejilerin öğretmenlerle beraber araştırılarak, derslerin işleyişinde görselliğin arttırılması ve okulumuzda eğitim teknolojisinden en üst seviyede yararlanılmasının sağlanması. </a:t>
            </a:r>
            <a:endParaRPr lang="tr-TR" sz="4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4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8.Atık malzemelerin değerlendirilmesi konusunda tüm paydaşların en üst düzeyde duyarlılığını ve uygulamasını sağlamak.</a:t>
            </a:r>
            <a:endParaRPr lang="tr-TR" sz="4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4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9.Öğretmenlerimizin düzenli olarak meslek ve Alanlarında hizmet içi eğitim faaliyetlerinden yararlanmalarının sağlanması.</a:t>
            </a:r>
            <a:endParaRPr lang="tr-TR" sz="4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4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10.Öğrencilerimize okuma alışkanlığı verilmesi, kütüphane kaynaklarının zenginleştirilmesi ve okuma saati uygulamasına devam edilmesi</a:t>
            </a:r>
            <a:r>
              <a:rPr lang="tr-TR" sz="44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4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53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0289" y="1044354"/>
            <a:ext cx="8590982" cy="2586352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11.Öğrencilerimize meslekî yönlendirme ve Yükseköğrenim tercihlerinde rehberlik edilmesi.</a:t>
            </a:r>
            <a:endParaRPr lang="tr-TR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12.Öğretmen-öğrenci-veli ilişkilerinin artırılması ve okulumuza velilerimizin desteğinin sağlanması. </a:t>
            </a:r>
            <a:endParaRPr lang="tr-TR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13.Öğrencilerin madde bağımlılığı ve zararlı alışkanlıklardan korunması için gerekli tedbirlerin alınması; öğretmenlerimiz, öğrencilerimiz ve velilerimize yönelik bilgilendirici seminerler verilmesi. </a:t>
            </a:r>
            <a:endParaRPr lang="tr-TR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14.Rehberlik hizmetlerinin amacına uygun olarak işlevlerinin artırılması.</a:t>
            </a:r>
            <a:endParaRPr lang="tr-TR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11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15.Okulumuzun temizliği konusunda hizmetli kadrosunda bulunanların gerekli özeni göstermeleri için çalışmaların yapılması, okulumuzdaki tüm mekânların temiz kullanılması ve temiz bırakılması; öğrencilerimizde temizlik alışkanlığının yaşam felsefesi olarak yerleştirilmesi için temiz sınıf kampanyasının devam ettirilmesi</a:t>
            </a:r>
            <a:endParaRPr lang="tr-TR" sz="1100" dirty="0">
              <a:solidFill>
                <a:prstClr val="black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7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53145"/>
            <a:ext cx="8686800" cy="3840956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4</a:t>
            </a:fld>
            <a:endParaRPr lang="en-US"/>
          </a:p>
        </p:txBody>
      </p:sp>
      <p:pic>
        <p:nvPicPr>
          <p:cNvPr id="5122" name="Resim 1" descr="C:\Users\recep\Downloads\PHOTO-2024-11-20-11-25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9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769693"/>
            <a:ext cx="9144001" cy="437380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Öğretim 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Hedeflerimiz</a:t>
            </a:r>
            <a:endParaRPr lang="tr-TR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1.Öğretmenlerimizin alanlarında ya da yabancı dil ve bilgisayar konusunda ilimizde düzenlenen seminerlere ve öğretim programlarına katılmaları konusunda teşvik edilmesi.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2.İl genelinde ve düzenli olarak okulumuz öğrencileri için uygulanacak seviye tespit sınavları ve deneme sınavları ile öğretimin etkinliğinin değerlendirilmesi ve alınan sonuçlara göre gerekli iyileştirmelerin ve ödüllendirmelerin yapılması.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3.Öğrenci merkezli öğretim yaklaşımının benimsenmesi.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4.Öğretimde teknolojinin imkânlarından, etkileşimli tahtalardan, MEB EBA MEBİM imkânlarından azami ölçüde faydalanılması.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5.Ezbercilikten uzak, sürekli kendini yenileyen, araştırmacı bir nesil yetiştirmek için okulumuzda öğrencilerimize okuma alışkanlığının verilmesi konusunda gerekli çalışmaların yapılması. 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6.Öğrencilerin daha başarılı olması için planlı çalışma alışkanlığının kazandırılması.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7.Düzenli ders çalışamama, dikkat bozukluğu ve ilgisizlik gibi problemleri olan öğrencilerimizin okula ve çevreye uyumunun sağlanması ile ilgili olarak rehberlik çalışmalarının düzenli olarak yapılması; öğrenciyle, aileyle, öğretmenlerle birebir görüşmeler yapılarak aksaklığı giderici tedbirlerin hep birlikte uygulamaya konulması.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8.Özel öğretime ihtiyacı olan öğrencilerimize yeterli destek eğitiminin verilmesi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9.Mezunlarımızın takibi yapılarak istihdamlarının yapılması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12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" y="768420"/>
            <a:ext cx="9144000" cy="4375079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1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Fiziki </a:t>
            </a:r>
            <a:r>
              <a:rPr lang="tr-TR" sz="11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Yapıda </a:t>
            </a:r>
            <a:r>
              <a:rPr lang="tr-TR" sz="11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Hedeflerimiz</a:t>
            </a:r>
            <a:r>
              <a:rPr lang="tr-TR" sz="11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endParaRPr lang="tr-TR" sz="1100" dirty="0" smtClean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1.2028 </a:t>
            </a:r>
            <a:r>
              <a:rPr lang="tr-TR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yılı sonuna kadar tüm eksikliklerin giderilerek okulumuzun fiziki donanımının sağlanması, </a:t>
            </a:r>
            <a:endParaRPr lang="tr-T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2.Okulumuzun çevre düzeninin sağlanması, sera ve atölye eksikliklerinin giderilmesi</a:t>
            </a:r>
            <a:endParaRPr lang="tr-T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3.Okulumuzun iç donanımının verilen hizmete uygun hale getirilmesi ve öğrencilerimizi bu konuda paydaş yaparak onlarda aidiyet ve sahiplenme duygularının geliştirilmesi.</a:t>
            </a:r>
            <a:endParaRPr lang="tr-T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4.Öğrenci mevcuduna göre yeni sınıfları oluşturulması </a:t>
            </a:r>
            <a:endParaRPr lang="tr-TR" sz="11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72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769693"/>
            <a:ext cx="9143999" cy="4462707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1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Sosyal </a:t>
            </a:r>
            <a:r>
              <a:rPr lang="tr-TR" sz="11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Kültürel Çalışmalardaki Hedeflerimiz </a:t>
            </a:r>
            <a:endParaRPr lang="tr-TR" sz="11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1.Avrupa Birliği eğitim projeleri kapsamındaki çalışmalara ağırlık verilmesi.</a:t>
            </a:r>
            <a:endParaRPr lang="tr-T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2.Okulumuzdaki çok amaçlı salonumuzda, öğrencilerimizin sosyal ve kültürel faaliyetlerini sürdürmelerini sağlamak.</a:t>
            </a:r>
            <a:endParaRPr lang="tr-T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3.Sosyal ve kültürel faaliyetlere ağırlık vererek öğrenci motivasyonunun artırılması ve öğrencilerimize sosyal birey olma olgusunun kazandırılması.</a:t>
            </a:r>
            <a:endParaRPr lang="tr-T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4.Okulumuzdaki kulüp çalışmalarına öğrencilerin aktif katılımının sağlanması.</a:t>
            </a:r>
            <a:endParaRPr lang="tr-T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5.İl içi ve il dışı tarihi - turistik yerlere geziler düzenlenmesi.</a:t>
            </a:r>
            <a:endParaRPr lang="tr-T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6.Üniversitelere tanıtım gezilerinin düzenlenmesi.</a:t>
            </a:r>
            <a:endParaRPr lang="tr-T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7-Tübitak projeleri</a:t>
            </a:r>
            <a:endParaRPr lang="tr-T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8-Mesleki ve kültürel geziler  </a:t>
            </a:r>
            <a:r>
              <a:rPr lang="tr-TR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93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" y="681880"/>
            <a:ext cx="9144000" cy="446162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1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Sportif </a:t>
            </a:r>
            <a:r>
              <a:rPr lang="tr-TR" sz="11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Çalışmalardaki Hedeflerimiz</a:t>
            </a:r>
            <a:endParaRPr lang="tr-TR" sz="11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1.Okulumuzun  sportif faaliyetlere katılması ve iyi dereceler alması için çalışmaların yapılması.</a:t>
            </a:r>
            <a:endParaRPr lang="tr-T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2.Okulumuzda spor-sağlık ilişkisi hakkında seminerler düzenleyerek, her öğrencinin sportif faaliyetlere katılımının sağlanması.  </a:t>
            </a:r>
            <a:endParaRPr lang="tr-T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3.Okulumuzun katıldığı il içindeki basketbol, voleybol, </a:t>
            </a:r>
            <a:r>
              <a:rPr lang="tr-TR" sz="11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futsal</a:t>
            </a:r>
            <a:r>
              <a:rPr lang="tr-TR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masa tenisi, satranç vb. sportif faaliyetler için eksik tesis ve malzemenin belirlenip temin edilmesi. </a:t>
            </a:r>
            <a:endParaRPr lang="tr-T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4.Spor dallarında üstün kabiliyetli öğrencilerimizin tespit edilerek onların başarılı oldukları alanlarda ilerlenmesinin sağlanması.</a:t>
            </a:r>
            <a:endParaRPr lang="tr-T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5.İl dışında yapılan yarışmalarda, ilimizin olması gerektiği gibi, en iyi şekilde temsil edilmesi; okulumuzu ve ilimizi tanıtıcı faaliyetlerin yürütülmesi; öğrencilerimizin  “Bilinçli Spor ve Dengeli Beslenme” </a:t>
            </a:r>
            <a:r>
              <a:rPr lang="tr-TR" sz="11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tr-TR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bir yaşam tarzı haline getirmeleri için çalışılması. </a:t>
            </a:r>
            <a:endParaRPr lang="tr-T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x-none" sz="1100" b="1" dirty="0">
                <a:solidFill>
                  <a:srgbClr val="403152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tr-TR" sz="1100" b="1" dirty="0">
              <a:solidFill>
                <a:srgbClr val="C45911"/>
              </a:solidFill>
              <a:effectLst/>
              <a:latin typeface="Calibri Light" panose="020F03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91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9938"/>
            <a:ext cx="9144000" cy="4373562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31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937" y="1053930"/>
            <a:ext cx="8295064" cy="3805578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733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" y="-629900"/>
            <a:ext cx="9144001" cy="549780"/>
          </a:xfrm>
        </p:spPr>
        <p:txBody>
          <a:bodyPr/>
          <a:lstStyle/>
          <a:p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268817"/>
              </p:ext>
            </p:extLst>
          </p:nvPr>
        </p:nvGraphicFramePr>
        <p:xfrm>
          <a:off x="553017" y="1748118"/>
          <a:ext cx="7925964" cy="2716305"/>
        </p:xfrm>
        <a:graphic>
          <a:graphicData uri="http://schemas.openxmlformats.org/drawingml/2006/table">
            <a:tbl>
              <a:tblPr firstRow="1" firstCol="1" bandRow="1"/>
              <a:tblGrid>
                <a:gridCol w="1112161"/>
                <a:gridCol w="3191528"/>
                <a:gridCol w="700086"/>
                <a:gridCol w="691224"/>
                <a:gridCol w="658941"/>
                <a:gridCol w="691224"/>
                <a:gridCol w="691224"/>
                <a:gridCol w="94788"/>
                <a:gridCol w="94788"/>
              </a:tblGrid>
              <a:tr h="39082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PERFORMANS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GÖSTERGESİ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Mevcut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HEDEF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5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09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PG.2.1.a.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Yüksek Öğrenime Yerleşim Oranları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-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%37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%39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%40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09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PG.2.1.b.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Deneme sınavları başarı yüzdesi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%45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%48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%50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09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PG.2.1.c.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Üniversite tanıtım gezileri sayısı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09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PG.2.1.d.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Üniversite tanıtımına katılan öğrenci oranı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%35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%37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%40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%43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%45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" y="47462"/>
            <a:ext cx="9144001" cy="148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300" b="0" i="0" u="none" strike="noStrike" cap="none" normalizeH="0" baseline="0" dirty="0" smtClean="0">
              <a:ln>
                <a:noFill/>
              </a:ln>
              <a:solidFill>
                <a:srgbClr val="538135"/>
              </a:solidFill>
              <a:effectLst/>
              <a:latin typeface="Calibri Light" panose="020F03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300" b="1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Book Antiqua" panose="020406020503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Book Antiqua" panose="020406020503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Stratejik Amaç 2: 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rgbClr val="538135"/>
              </a:solidFill>
              <a:effectLst/>
              <a:latin typeface="Calibri Light" panose="020F03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Öğrenci merkezli eğitimle kendini ifade edebilen, sorgulayan, yorumlayan ve bilgiye ulaşabilen öğrenciler yetiştirerek okulun akademik başarısını arttırmak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rgbClr val="538135"/>
              </a:solidFill>
              <a:effectLst/>
              <a:latin typeface="Calibri Light" panose="020F03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Book Antiqua" panose="020406020503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Stratejik Hedef 2.1.</a:t>
            </a:r>
            <a:r>
              <a:rPr kumimoji="0" lang="tr-TR" sz="1100" b="1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Book Antiqua" panose="020406020503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rgbClr val="538135"/>
              </a:solidFill>
              <a:effectLst/>
              <a:latin typeface="Calibri Light" panose="020F03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Bir üst öğrenime yerleşen öğrenci sayısını artırmak.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Performans Göstergeleri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71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013454"/>
              </p:ext>
            </p:extLst>
          </p:nvPr>
        </p:nvGraphicFramePr>
        <p:xfrm>
          <a:off x="343093" y="1494555"/>
          <a:ext cx="8388530" cy="2934009"/>
        </p:xfrm>
        <a:graphic>
          <a:graphicData uri="http://schemas.openxmlformats.org/drawingml/2006/table">
            <a:tbl>
              <a:tblPr firstRow="1" firstCol="1" bandRow="1"/>
              <a:tblGrid>
                <a:gridCol w="1175670"/>
                <a:gridCol w="3373780"/>
                <a:gridCol w="740064"/>
                <a:gridCol w="730697"/>
                <a:gridCol w="696569"/>
                <a:gridCol w="730697"/>
                <a:gridCol w="730697"/>
                <a:gridCol w="105178"/>
                <a:gridCol w="105178"/>
              </a:tblGrid>
              <a:tr h="41985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PERFORMANS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GÖSTERGESİ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Mevcut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HEDEF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63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PG.2.2.a.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Sınıf ve her bir ders için akademik başarı düzeyindeki artış oranı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70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%75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%77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%84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47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PG.2.2.b.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Dilek ve öneride bulunan öğrenci sayısı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47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PG.2.2.c.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Şikayette bulunan öğrenci sayısı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47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PG.2.2.d.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 memnuniyet oranı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%60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%65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%70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%75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3093" y="657126"/>
            <a:ext cx="871125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Stratejik Hedef 2.2: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Öğrenci dilek, öneri ve şikayetlerini dikkate alarak eğitim-öğretim süreçlerini akademik başarıyı arttıracak şekilde düzenlemek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Performans Göstergeleri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414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900114"/>
            <a:ext cx="8713788" cy="3667123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111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42950"/>
            <a:ext cx="9144000" cy="440055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2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5</a:t>
            </a:fld>
            <a:endParaRPr lang="en-US"/>
          </a:p>
        </p:txBody>
      </p:sp>
      <p:pic>
        <p:nvPicPr>
          <p:cNvPr id="6146" name="Picture 2" descr="milli ekonomi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8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3265"/>
            <a:ext cx="9144000" cy="4940236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978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9938"/>
            <a:ext cx="9144000" cy="4373562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282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44070"/>
            <a:ext cx="9144000" cy="4399429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03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8714"/>
            <a:ext cx="9131041" cy="4235004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115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307" y="769938"/>
            <a:ext cx="8426822" cy="424180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028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001113"/>
            <a:ext cx="9144000" cy="330194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903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518" y="627529"/>
            <a:ext cx="8767481" cy="4515971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151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086" y="841375"/>
            <a:ext cx="8033657" cy="3861254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821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3019" y="769693"/>
            <a:ext cx="8474868" cy="4237736"/>
          </a:xfrm>
        </p:spPr>
        <p:txBody>
          <a:bodyPr/>
          <a:lstStyle/>
          <a:p>
            <a:pPr algn="ctr">
              <a:spcBef>
                <a:spcPts val="1600"/>
              </a:spcBef>
              <a:spcAft>
                <a:spcPts val="0"/>
              </a:spcAft>
            </a:pPr>
            <a:r>
              <a:rPr lang="x-none" sz="2000" b="1" kern="0" dirty="0">
                <a:solidFill>
                  <a:srgbClr val="E36C0A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VI. BÖLÜM: İZLEME VE DEĞERLENDİRME</a:t>
            </a:r>
            <a:endParaRPr lang="tr-TR" sz="2000" b="1" kern="0" dirty="0">
              <a:solidFill>
                <a:srgbClr val="2E74B5"/>
              </a:solidFill>
              <a:latin typeface="Calibri Light" panose="020F03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Okulumuz Stratejik Planı izleme ve değerlendirme çalışmalarında 5 yıllık Stratejik Planın izlenmesi ve 1 yıllık gelişim planın izlenmesi olarak ikili bir ayrıma gidilecektir. </a:t>
            </a:r>
            <a:endParaRPr lang="tr-T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Stratejik </a:t>
            </a:r>
            <a:r>
              <a:rPr lang="tr-T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planın izlenmesinde 6 aylık dönemlerde izleme yapılacak denetim birimleri, il ve ilçe millî eğitim müdürlüğü ve Bakanlık denetim ve kontrollerine hazır halde tutulacaktır.</a:t>
            </a:r>
            <a:endParaRPr lang="tr-T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tr-T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645" indent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tr-TR" sz="2000" b="1" kern="0" dirty="0">
                <a:solidFill>
                  <a:srgbClr val="E36C0A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x-none" sz="2000" b="1" u="sng" kern="0" dirty="0">
                <a:solidFill>
                  <a:srgbClr val="E36C0A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EKLER:</a:t>
            </a:r>
            <a:endParaRPr lang="tr-TR" sz="2000" b="1" kern="0" dirty="0">
              <a:solidFill>
                <a:srgbClr val="2E74B5"/>
              </a:solidFill>
              <a:latin typeface="Calibri Light" panose="020F03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Öğretmen, öğrenci ve veli anket örnekleri klasör ekinde olup okullarınızda uygulanarak sonuçlarından paydaş analizi bölümü ve sorun alanlarının belirlenmesinde yararlanabilirsiniz.</a:t>
            </a:r>
            <a:endParaRPr lang="tr-T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056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344" y="820738"/>
            <a:ext cx="8457748" cy="419417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9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499"/>
          </a:xfrm>
        </p:spPr>
        <p:txBody>
          <a:bodyPr>
            <a:normAutofit lnSpcReduction="10000"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tr-TR" altLang="zh-CN" sz="10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tr-TR" altLang="zh-CN" sz="14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Okul Müdürümüzün </a:t>
            </a:r>
            <a:r>
              <a:rPr lang="en-US" altLang="zh-CN" sz="1400" spc="1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Su</a:t>
            </a:r>
            <a:r>
              <a:rPr lang="en-US" altLang="zh-CN" sz="1400" spc="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nuş</a:t>
            </a:r>
            <a:r>
              <a:rPr lang="tr-TR" altLang="zh-CN" sz="1400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u:</a:t>
            </a:r>
            <a:endParaRPr lang="en-US" altLang="zh-CN" sz="1400" spc="5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defTabSz="914400">
              <a:lnSpc>
                <a:spcPts val="1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ts val="1539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1666"/>
              </a:lnSpc>
              <a:spcBef>
                <a:spcPts val="0"/>
              </a:spcBef>
              <a:buNone/>
            </a:pPr>
            <a:r>
              <a:rPr lang="en-US" altLang="zh-CN" sz="1400" spc="69" dirty="0" smtClean="0">
                <a:solidFill>
                  <a:srgbClr val="000000"/>
                </a:solidFill>
                <a:latin typeface="Times New Roman"/>
                <a:ea typeface="Times New Roman"/>
              </a:rPr>
              <a:t>*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r>
              <a:rPr lang="en-US" altLang="zh-CN" sz="1400" spc="69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kulumuz</a:t>
            </a:r>
            <a:r>
              <a:rPr lang="tr-TR" altLang="zh-CN" sz="1400" spc="4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Stratejik</a:t>
            </a:r>
            <a:r>
              <a:rPr lang="en-US" altLang="zh-CN" sz="1400" spc="3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>
                <a:solidFill>
                  <a:srgbClr val="000000"/>
                </a:solidFill>
                <a:latin typeface="Times New Roman"/>
                <a:ea typeface="Times New Roman"/>
              </a:rPr>
              <a:t>Plan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Ekibimizin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büyük</a:t>
            </a:r>
            <a:r>
              <a:rPr lang="tr-TR" altLang="zh-CN" sz="1400" spc="75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1400" spc="5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400" spc="3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emek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özveri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sonucu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haz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rlam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ş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oldu</a:t>
            </a:r>
            <a:r>
              <a:rPr lang="en-US" altLang="zh-CN" sz="1400" spc="85" dirty="0" err="1">
                <a:solidFill>
                  <a:srgbClr val="000000"/>
                </a:solidFill>
                <a:latin typeface="Times New Roman"/>
                <a:ea typeface="Times New Roman"/>
              </a:rPr>
              <a:t>ğ</a:t>
            </a:r>
            <a:r>
              <a:rPr lang="en-US" altLang="zh-CN" sz="14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u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ça</a:t>
            </a:r>
            <a:r>
              <a:rPr lang="en-US" altLang="zh-CN" sz="1400" spc="85" dirty="0" err="1">
                <a:solidFill>
                  <a:srgbClr val="000000"/>
                </a:solidFill>
                <a:latin typeface="Times New Roman"/>
                <a:ea typeface="Times New Roman"/>
              </a:rPr>
              <a:t>ğ</a:t>
            </a:r>
            <a:r>
              <a:rPr lang="en-US" altLang="zh-CN" sz="14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ş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dönü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ş</a:t>
            </a:r>
            <a:r>
              <a:rPr lang="en-US" altLang="zh-CN" sz="1400" spc="100" dirty="0" err="1">
                <a:solidFill>
                  <a:srgbClr val="000000"/>
                </a:solidFill>
                <a:latin typeface="Times New Roman"/>
                <a:ea typeface="Times New Roman"/>
              </a:rPr>
              <a:t>üm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projesi</a:t>
            </a:r>
            <a:r>
              <a:rPr lang="en-US" altLang="zh-CN" sz="1400" spc="4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olan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bu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stratejik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plan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uygulamaya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5" dirty="0" err="1">
                <a:solidFill>
                  <a:srgbClr val="000000"/>
                </a:solidFill>
                <a:latin typeface="Times New Roman"/>
                <a:ea typeface="Times New Roman"/>
              </a:rPr>
              <a:t>konmas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yla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okulumuzda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yeni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9" dirty="0" err="1">
                <a:solidFill>
                  <a:srgbClr val="000000"/>
                </a:solidFill>
                <a:latin typeface="Times New Roman"/>
                <a:ea typeface="Times New Roman"/>
              </a:rPr>
              <a:t>dönem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ba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ş</a:t>
            </a:r>
            <a:r>
              <a:rPr lang="en-US" altLang="zh-CN" sz="14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lamaktad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r</a:t>
            </a:r>
            <a:r>
              <a:rPr lang="en-US" altLang="zh-CN" sz="1400" spc="5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lvl="0" indent="0" defTabSz="914400">
              <a:lnSpc>
                <a:spcPts val="819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38857" defTabSz="914400">
              <a:lnSpc>
                <a:spcPct val="101666"/>
              </a:lnSpc>
              <a:spcBef>
                <a:spcPts val="0"/>
              </a:spcBef>
              <a:buNone/>
            </a:pPr>
            <a:r>
              <a:rPr lang="en-US" altLang="zh-CN" sz="1400" spc="50" dirty="0">
                <a:solidFill>
                  <a:srgbClr val="000000"/>
                </a:solidFill>
                <a:latin typeface="Times New Roman"/>
                <a:ea typeface="Times New Roman"/>
              </a:rPr>
              <a:t>202</a:t>
            </a:r>
            <a:r>
              <a:rPr lang="tr-TR" altLang="zh-CN" sz="1400" spc="50" dirty="0">
                <a:solidFill>
                  <a:srgbClr val="000000"/>
                </a:solidFill>
                <a:latin typeface="Times New Roman"/>
                <a:ea typeface="Times New Roman"/>
              </a:rPr>
              <a:t>4 TÜRKİYE YÜZYILI MAARİF MODELİ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  <a:r>
              <a:rPr lang="en-US" altLang="zh-CN" sz="1400" spc="50" dirty="0">
                <a:solidFill>
                  <a:srgbClr val="000000"/>
                </a:solidFill>
                <a:latin typeface="Times New Roman"/>
                <a:ea typeface="Times New Roman"/>
              </a:rPr>
              <a:t>Ğİ</a:t>
            </a:r>
            <a:r>
              <a:rPr lang="en-US" altLang="zh-CN" sz="1400" spc="69" dirty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İ</a:t>
            </a:r>
            <a:r>
              <a:rPr lang="en-US" altLang="zh-CN" sz="1400" spc="89" dirty="0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>
                <a:solidFill>
                  <a:srgbClr val="000000"/>
                </a:solidFill>
                <a:latin typeface="Times New Roman"/>
                <a:ea typeface="Times New Roman"/>
              </a:rPr>
              <a:t>V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İ</a:t>
            </a:r>
            <a:r>
              <a:rPr lang="en-US" altLang="zh-CN" sz="1400" spc="69" dirty="0">
                <a:solidFill>
                  <a:srgbClr val="000000"/>
                </a:solidFill>
                <a:latin typeface="Times New Roman"/>
                <a:ea typeface="Times New Roman"/>
              </a:rPr>
              <a:t>ZYONU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tr-TR" altLang="zh-CN" sz="1400" spc="3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lvl="0" indent="38857" defTabSz="914400">
              <a:lnSpc>
                <a:spcPct val="101666"/>
              </a:lnSpc>
              <a:spcBef>
                <a:spcPts val="0"/>
              </a:spcBef>
              <a:buNone/>
            </a:pPr>
            <a:r>
              <a:rPr lang="en-US" altLang="zh-CN" sz="1400" spc="34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ş</a:t>
            </a:r>
            <a:r>
              <a:rPr lang="en-US" altLang="zh-CN" sz="14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ğ</a:t>
            </a:r>
            <a:r>
              <a:rPr lang="en-US" altLang="zh-CN" sz="14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nda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haz</a:t>
            </a:r>
            <a:r>
              <a:rPr lang="en-US" altLang="zh-CN" sz="14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rlanan</a:t>
            </a:r>
            <a:r>
              <a:rPr lang="tr-TR" altLang="zh-CN" sz="1400" spc="4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14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bu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yeni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5" dirty="0" err="1">
                <a:solidFill>
                  <a:srgbClr val="000000"/>
                </a:solidFill>
                <a:latin typeface="Times New Roman"/>
                <a:ea typeface="Times New Roman"/>
              </a:rPr>
              <a:t>dönemde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bütün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faaliyetler</a:t>
            </a:r>
            <a:r>
              <a:rPr lang="tr-TR" altLang="zh-CN" sz="1400" spc="6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hedeflere</a:t>
            </a:r>
            <a:r>
              <a:rPr lang="en-US" altLang="zh-CN" sz="1400" spc="55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kurallara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yaz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lı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talimatlara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göre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düzenlenece</a:t>
            </a:r>
            <a:r>
              <a:rPr lang="en-US" altLang="zh-CN" sz="1400" spc="120" dirty="0" err="1">
                <a:solidFill>
                  <a:srgbClr val="000000"/>
                </a:solidFill>
                <a:latin typeface="Times New Roman"/>
                <a:ea typeface="Times New Roman"/>
              </a:rPr>
              <a:t>ğ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inden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verimlilik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artacak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şeffaf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yönetimin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temelleri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at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lm</a:t>
            </a:r>
            <a:r>
              <a:rPr lang="en-US" altLang="zh-CN" sz="1400" spc="34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ş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olacakt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r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>
                <a:solidFill>
                  <a:srgbClr val="000000"/>
                </a:solidFill>
                <a:latin typeface="Times New Roman"/>
                <a:ea typeface="Times New Roman"/>
              </a:rPr>
              <a:t>202</a:t>
            </a:r>
            <a:r>
              <a:rPr lang="tr-TR" altLang="zh-CN" sz="1400" spc="55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ğ</a:t>
            </a:r>
            <a:r>
              <a:rPr lang="en-US" altLang="zh-CN" sz="14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itim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Vizyon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Belgesindeki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Mesleki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Teknik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ğ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itim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ba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ş</a:t>
            </a:r>
            <a:r>
              <a:rPr lang="en-US" altLang="zh-CN" sz="1400" spc="34" dirty="0" err="1">
                <a:solidFill>
                  <a:srgbClr val="000000"/>
                </a:solidFill>
                <a:latin typeface="Times New Roman"/>
                <a:ea typeface="Times New Roman"/>
              </a:rPr>
              <a:t>l</a:t>
            </a:r>
            <a:r>
              <a:rPr lang="en-US" altLang="zh-CN" sz="14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ğ</a:t>
            </a:r>
            <a:r>
              <a:rPr lang="en-US" altLang="zh-CN" sz="14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ndaki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tüm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hedefler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5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bu</a:t>
            </a:r>
            <a:r>
              <a:rPr lang="en-US" altLang="zh-CN" sz="14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hedeflerin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000000"/>
                </a:solidFill>
                <a:latin typeface="Times New Roman"/>
                <a:ea typeface="Times New Roman"/>
              </a:rPr>
              <a:t>alt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etkinlikleri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stratejik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plan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110" dirty="0" err="1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za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yans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altLang="zh-CN" sz="14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lm</a:t>
            </a:r>
            <a:r>
              <a:rPr lang="en-US" altLang="zh-CN" sz="14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ş</a:t>
            </a:r>
            <a:r>
              <a:rPr lang="en-US" altLang="zh-CN" sz="14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tır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lvl="0" indent="0" defTabSz="914400">
              <a:lnSpc>
                <a:spcPts val="8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 defTabSz="914400" hangingPunct="0">
              <a:lnSpc>
                <a:spcPct val="131666"/>
              </a:lnSpc>
              <a:spcBef>
                <a:spcPts val="0"/>
              </a:spcBef>
              <a:buNone/>
            </a:pPr>
            <a:r>
              <a:rPr lang="en-US" altLang="zh-CN" sz="1400" spc="5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Belirlenen</a:t>
            </a:r>
            <a:r>
              <a:rPr lang="en-US" altLang="zh-CN" sz="1400" spc="3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hedeflerin</a:t>
            </a:r>
            <a:r>
              <a:rPr lang="en-US" altLang="zh-CN" sz="1400" spc="3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gerçekle</a:t>
            </a:r>
            <a:r>
              <a:rPr lang="en-US" altLang="zh-CN" sz="1400" spc="5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şip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gerçekle</a:t>
            </a:r>
            <a:r>
              <a:rPr lang="en-US" altLang="zh-CN" sz="1400" spc="7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ş</a:t>
            </a:r>
            <a:r>
              <a:rPr lang="en-US" altLang="zh-CN" sz="1400" spc="64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medi</a:t>
            </a:r>
            <a:r>
              <a:rPr lang="en-US" altLang="zh-CN" sz="1400" spc="8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ğ</a:t>
            </a:r>
            <a:r>
              <a:rPr lang="en-US" altLang="zh-CN" sz="1400" spc="34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1400" spc="34" dirty="0" smtClean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400" spc="3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smtClean="0">
                <a:solidFill>
                  <a:srgbClr val="000000"/>
                </a:solidFill>
                <a:latin typeface="Times New Roman"/>
                <a:ea typeface="Times New Roman"/>
              </a:rPr>
              <a:t>her</a:t>
            </a:r>
            <a:r>
              <a:rPr lang="en-US" altLang="zh-CN" sz="1400" spc="3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  <a:r>
              <a:rPr lang="en-US" altLang="zh-CN" sz="1400" spc="4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ıl</a:t>
            </a:r>
            <a:r>
              <a:rPr lang="en-US" altLang="zh-CN" sz="1400" spc="3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izlenerek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1400" spc="69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ğ</a:t>
            </a:r>
            <a:r>
              <a:rPr lang="en-US" altLang="zh-CN" sz="1400" spc="5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erlendirilecek</a:t>
            </a:r>
            <a:r>
              <a:rPr lang="en-US" altLang="zh-CN" sz="1400" spc="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400" spc="4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gerekirse</a:t>
            </a:r>
            <a:r>
              <a:rPr lang="en-US" altLang="zh-CN" sz="1400" spc="4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yeni</a:t>
            </a:r>
            <a:r>
              <a:rPr lang="en-US" altLang="zh-CN" sz="1400" spc="4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hedefler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belirlenerek</a:t>
            </a:r>
            <a:r>
              <a:rPr lang="en-US" altLang="zh-CN" sz="1400" spc="3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 smtClean="0">
                <a:solidFill>
                  <a:srgbClr val="000000"/>
                </a:solidFill>
                <a:latin typeface="Times New Roman"/>
                <a:ea typeface="Times New Roman"/>
              </a:rPr>
              <a:t>plan</a:t>
            </a:r>
            <a:r>
              <a:rPr lang="en-US" altLang="zh-CN" sz="1400" spc="3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revize</a:t>
            </a:r>
            <a:r>
              <a:rPr lang="en-US" altLang="zh-CN" sz="1400" spc="3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edilecektir</a:t>
            </a:r>
            <a:r>
              <a:rPr lang="en-US" altLang="zh-CN" sz="1400" spc="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400" spc="3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5" dirty="0" smtClean="0">
                <a:solidFill>
                  <a:srgbClr val="000000"/>
                </a:solidFill>
                <a:latin typeface="Times New Roman"/>
                <a:ea typeface="Times New Roman"/>
              </a:rPr>
              <a:t>Bu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nedenle</a:t>
            </a:r>
            <a:r>
              <a:rPr lang="en-US" altLang="zh-CN" sz="1400" spc="4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plan</a:t>
            </a:r>
            <a:r>
              <a:rPr lang="en-US" altLang="zh-CN" sz="1400" spc="64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8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altLang="zh-CN" sz="1400" spc="4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sürdürülebilir</a:t>
            </a:r>
            <a:r>
              <a:rPr lang="en-US" altLang="zh-CN" sz="1400" spc="4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geliş</a:t>
            </a:r>
            <a:r>
              <a:rPr lang="en-US" altLang="zh-CN" sz="1400" spc="4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tirilebilir</a:t>
            </a:r>
            <a:r>
              <a:rPr lang="en-US" altLang="zh-CN" sz="1400" spc="4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400" spc="4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nitelik</a:t>
            </a:r>
            <a:r>
              <a:rPr lang="en-US" altLang="zh-CN" sz="1400" spc="4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kazanabilmesi</a:t>
            </a:r>
            <a:r>
              <a:rPr lang="en-US" altLang="zh-CN" sz="1400" spc="55" dirty="0" smtClean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400" spc="7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14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bütün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payda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şlar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129" dirty="0" err="1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z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planlama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fikrine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destek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vermelerine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5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çal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ş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malara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aktif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olarak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katk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sunmalar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na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ba</a:t>
            </a:r>
            <a:r>
              <a:rPr lang="en-US" altLang="zh-CN" sz="1400" spc="85" dirty="0" err="1">
                <a:solidFill>
                  <a:srgbClr val="000000"/>
                </a:solidFill>
                <a:latin typeface="Times New Roman"/>
                <a:ea typeface="Times New Roman"/>
              </a:rPr>
              <a:t>ğ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l</a:t>
            </a:r>
            <a:r>
              <a:rPr lang="en-US" altLang="zh-CN" sz="14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ır.</a:t>
            </a:r>
            <a:r>
              <a:rPr lang="en-US" altLang="zh-CN" sz="14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Bu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çal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ş</a:t>
            </a:r>
            <a:r>
              <a:rPr lang="en-US" altLang="zh-CN" sz="14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man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uygulamaya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konmas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okulumuzun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04" dirty="0" err="1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  <a:r>
              <a:rPr lang="en-US" altLang="zh-CN" sz="14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ğ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itim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seviyesini</a:t>
            </a:r>
            <a:r>
              <a:rPr lang="en-US" altLang="zh-CN" sz="1400" spc="6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5" dirty="0" err="1">
                <a:solidFill>
                  <a:srgbClr val="000000"/>
                </a:solidFill>
                <a:latin typeface="Times New Roman"/>
                <a:ea typeface="Times New Roman"/>
              </a:rPr>
              <a:t>ba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şar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lar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çok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ileri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düzeylere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ta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ş</a:t>
            </a:r>
            <a:r>
              <a:rPr lang="en-US" altLang="zh-CN" sz="14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yaca</a:t>
            </a:r>
            <a:r>
              <a:rPr lang="en-US" altLang="zh-CN" sz="1400" spc="89" dirty="0" err="1">
                <a:solidFill>
                  <a:srgbClr val="000000"/>
                </a:solidFill>
                <a:latin typeface="Times New Roman"/>
                <a:ea typeface="Times New Roman"/>
              </a:rPr>
              <a:t>ğ</a:t>
            </a:r>
            <a:r>
              <a:rPr lang="en-US" altLang="zh-CN" sz="1400" spc="34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na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yine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bu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plan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altLang="zh-CN" sz="1400" spc="6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okulumuzun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5" dirty="0" err="1">
                <a:solidFill>
                  <a:srgbClr val="000000"/>
                </a:solidFill>
                <a:latin typeface="Times New Roman"/>
                <a:ea typeface="Times New Roman"/>
              </a:rPr>
              <a:t>daha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94" dirty="0" err="1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zl</a:t>
            </a:r>
            <a:r>
              <a:rPr lang="en-US" altLang="zh-CN" sz="14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geli</a:t>
            </a:r>
            <a:r>
              <a:rPr lang="en-US" altLang="zh-CN" sz="14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ş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erek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9" dirty="0" err="1">
                <a:solidFill>
                  <a:srgbClr val="000000"/>
                </a:solidFill>
                <a:latin typeface="Times New Roman"/>
                <a:ea typeface="Times New Roman"/>
              </a:rPr>
              <a:t>mensubu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5" dirty="0" err="1">
                <a:solidFill>
                  <a:srgbClr val="000000"/>
                </a:solidFill>
                <a:latin typeface="Times New Roman"/>
                <a:ea typeface="Times New Roman"/>
              </a:rPr>
              <a:t>olmaktan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5" dirty="0" err="1">
                <a:solidFill>
                  <a:srgbClr val="000000"/>
                </a:solidFill>
                <a:latin typeface="Times New Roman"/>
                <a:ea typeface="Times New Roman"/>
              </a:rPr>
              <a:t>onur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duyulan</a:t>
            </a:r>
            <a:r>
              <a:rPr lang="en-US" altLang="zh-CN" sz="14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94" dirty="0" err="1">
                <a:solidFill>
                  <a:srgbClr val="000000"/>
                </a:solidFill>
                <a:latin typeface="Times New Roman"/>
                <a:ea typeface="Times New Roman"/>
              </a:rPr>
              <a:t>kurum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haline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gelmesine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 err="1">
                <a:solidFill>
                  <a:srgbClr val="000000"/>
                </a:solidFill>
                <a:latin typeface="Times New Roman"/>
                <a:ea typeface="Times New Roman"/>
              </a:rPr>
              <a:t>büyük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katk</a:t>
            </a:r>
            <a:r>
              <a:rPr lang="en-US" altLang="zh-CN" sz="14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sa</a:t>
            </a:r>
            <a:r>
              <a:rPr lang="en-US" altLang="zh-CN" sz="1400" spc="80" dirty="0" err="1">
                <a:solidFill>
                  <a:srgbClr val="000000"/>
                </a:solidFill>
                <a:latin typeface="Times New Roman"/>
                <a:ea typeface="Times New Roman"/>
              </a:rPr>
              <a:t>ğ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layaca</a:t>
            </a:r>
            <a:r>
              <a:rPr lang="en-US" altLang="zh-CN" sz="1400" spc="89" dirty="0" err="1">
                <a:solidFill>
                  <a:srgbClr val="000000"/>
                </a:solidFill>
                <a:latin typeface="Times New Roman"/>
                <a:ea typeface="Times New Roman"/>
              </a:rPr>
              <a:t>ğ</a:t>
            </a:r>
            <a:r>
              <a:rPr lang="en-US" altLang="zh-CN" sz="14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na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olan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içten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inanc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69" dirty="0" err="1">
                <a:solidFill>
                  <a:srgbClr val="000000"/>
                </a:solidFill>
                <a:latin typeface="Times New Roman"/>
                <a:ea typeface="Times New Roman"/>
              </a:rPr>
              <a:t>mla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ba</a:t>
            </a:r>
            <a:r>
              <a:rPr lang="en-US" altLang="zh-CN" sz="14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ş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ar</a:t>
            </a:r>
            <a:r>
              <a:rPr lang="en-US" altLang="zh-CN" sz="14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ı</a:t>
            </a:r>
            <a:r>
              <a:rPr lang="en-US" altLang="zh-CN" sz="14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lar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 err="1">
                <a:solidFill>
                  <a:srgbClr val="000000"/>
                </a:solidFill>
                <a:latin typeface="Times New Roman"/>
                <a:ea typeface="Times New Roman"/>
              </a:rPr>
              <a:t>dilerim</a:t>
            </a:r>
            <a:r>
              <a:rPr lang="en-US" altLang="zh-CN" sz="1400" spc="55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lvl="0" indent="0" defTabSz="914400">
              <a:lnSpc>
                <a:spcPts val="1000"/>
              </a:lnSpc>
              <a:spcBef>
                <a:spcPts val="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ts val="1000"/>
              </a:lnSpc>
              <a:spcBef>
                <a:spcPts val="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ts val="1000"/>
              </a:lnSpc>
              <a:spcBef>
                <a:spcPts val="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ts val="1000"/>
              </a:lnSpc>
              <a:spcBef>
                <a:spcPts val="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ts val="1000"/>
              </a:lnSpc>
              <a:spcBef>
                <a:spcPts val="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0" lvl="0" indent="0" algn="ctr" defTabSz="914400">
              <a:lnSpc>
                <a:spcPts val="1244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1393679" algn="ctr" defTabSz="914400">
              <a:lnSpc>
                <a:spcPct val="101666"/>
              </a:lnSpc>
              <a:spcBef>
                <a:spcPts val="0"/>
              </a:spcBef>
              <a:buNone/>
            </a:pPr>
            <a:r>
              <a:rPr lang="en-US" altLang="zh-CN" sz="1600" spc="6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1600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Ahmet</a:t>
            </a:r>
            <a:r>
              <a:rPr lang="en-US" altLang="zh-CN" sz="1600" spc="60" dirty="0">
                <a:solidFill>
                  <a:srgbClr val="000000"/>
                </a:solidFill>
                <a:latin typeface="Times New Roman"/>
                <a:ea typeface="Times New Roman"/>
              </a:rPr>
              <a:t> CANBAY</a:t>
            </a:r>
            <a:endParaRPr lang="en-US" altLang="zh-CN" sz="1600" spc="94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ctr" defTabSz="914400">
              <a:lnSpc>
                <a:spcPts val="43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1448004" algn="ctr" defTabSz="914400">
              <a:lnSpc>
                <a:spcPct val="101666"/>
              </a:lnSpc>
              <a:spcBef>
                <a:spcPts val="0"/>
              </a:spcBef>
              <a:buNone/>
            </a:pPr>
            <a:r>
              <a:rPr lang="en-US" altLang="zh-CN" sz="1600" spc="94" dirty="0" err="1">
                <a:solidFill>
                  <a:srgbClr val="000000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04" dirty="0" err="1">
                <a:solidFill>
                  <a:srgbClr val="000000"/>
                </a:solidFill>
                <a:latin typeface="Times New Roman"/>
                <a:ea typeface="Times New Roman"/>
              </a:rPr>
              <a:t>Müdürü</a:t>
            </a:r>
            <a:endParaRPr lang="en-US" altLang="zh-CN" sz="1600" spc="104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defTabSz="914400" hangingPunct="0">
              <a:lnSpc>
                <a:spcPct val="131250"/>
              </a:lnSpc>
              <a:spcBef>
                <a:spcPts val="0"/>
              </a:spcBef>
              <a:buNone/>
            </a:pPr>
            <a:endParaRPr lang="tr-TR" altLang="zh-CN" sz="1000" spc="55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defTabSz="914400" hangingPunct="0">
              <a:lnSpc>
                <a:spcPct val="131250"/>
              </a:lnSpc>
              <a:spcBef>
                <a:spcPts val="0"/>
              </a:spcBef>
              <a:buNone/>
            </a:pPr>
            <a:endParaRPr lang="en-US" altLang="zh-CN" sz="1200" spc="55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26540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64984" y="1098183"/>
            <a:ext cx="9362241" cy="3610029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9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0328" y="143435"/>
            <a:ext cx="8731625" cy="4894730"/>
          </a:xfrm>
        </p:spPr>
        <p:txBody>
          <a:bodyPr>
            <a:normAutofit fontScale="55000" lnSpcReduction="20000"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SUNUŞ..</a:t>
            </a:r>
            <a:r>
              <a:rPr lang="en-US" altLang="zh-CN" sz="1900" spc="5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tr-TR" altLang="zh-CN" sz="1900" spc="1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İÇİNDEKİLER</a:t>
            </a:r>
            <a:r>
              <a:rPr lang="en-US" altLang="zh-CN" sz="1900" spc="5" dirty="0">
                <a:solidFill>
                  <a:srgbClr val="000000"/>
                </a:solidFill>
                <a:latin typeface="Times New Roman"/>
                <a:ea typeface="Times New Roman"/>
              </a:rPr>
              <a:t>.......................................................................................................................................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...........</a:t>
            </a:r>
          </a:p>
          <a:p>
            <a:pPr marL="0" lvl="0" indent="0" defTabSz="914400">
              <a:lnSpc>
                <a:spcPts val="759"/>
              </a:lnSpc>
              <a:spcBef>
                <a:spcPts val="0"/>
              </a:spcBef>
              <a:buNone/>
            </a:pPr>
            <a:endParaRPr lang="en-US" sz="2900" dirty="0">
              <a:solidFill>
                <a:prstClr val="black"/>
              </a:solidFill>
            </a:endParaRPr>
          </a:p>
          <a:p>
            <a:pPr marL="0" lvl="0" indent="0" defTabSz="914400" hangingPunct="0">
              <a:lnSpc>
                <a:spcPct val="121666"/>
              </a:lnSpc>
              <a:spcBef>
                <a:spcPts val="0"/>
              </a:spcBef>
              <a:buNone/>
            </a:pP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BÖLÜM</a:t>
            </a:r>
            <a:r>
              <a:rPr lang="en-US" altLang="zh-CN" sz="19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I:</a:t>
            </a:r>
            <a:r>
              <a:rPr lang="en-US" altLang="zh-CN" sz="19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GİRİŞ</a:t>
            </a:r>
            <a:r>
              <a:rPr lang="en-US" altLang="zh-CN" sz="19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9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PLAN</a:t>
            </a:r>
            <a:r>
              <a:rPr lang="en-US" altLang="zh-CN" sz="19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HAZIRLIK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SÜRECİ</a:t>
            </a:r>
            <a:r>
              <a:rPr lang="en-US" altLang="zh-CN" sz="1900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.........................................................................................</a:t>
            </a:r>
            <a:endParaRPr lang="en-US" altLang="zh-CN" sz="19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defTabSz="914400">
              <a:lnSpc>
                <a:spcPts val="759"/>
              </a:lnSpc>
              <a:spcBef>
                <a:spcPts val="0"/>
              </a:spcBef>
              <a:buNone/>
            </a:pPr>
            <a:endParaRPr lang="en-US" sz="2900" dirty="0">
              <a:solidFill>
                <a:prstClr val="black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BÖLÜM</a:t>
            </a:r>
            <a:r>
              <a:rPr lang="en-US" altLang="zh-CN" sz="19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II:</a:t>
            </a:r>
            <a:r>
              <a:rPr lang="en-US" altLang="zh-CN" sz="19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DURUM</a:t>
            </a:r>
            <a:r>
              <a:rPr lang="en-US" altLang="zh-CN" sz="19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ANALİZİ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.......................................................................................................................</a:t>
            </a:r>
          </a:p>
          <a:p>
            <a:pPr marL="0" lvl="0" indent="0" defTabSz="914400">
              <a:lnSpc>
                <a:spcPts val="775"/>
              </a:lnSpc>
              <a:spcBef>
                <a:spcPts val="0"/>
              </a:spcBef>
              <a:buNone/>
            </a:pPr>
            <a:endParaRPr lang="en-US" sz="2900" dirty="0">
              <a:solidFill>
                <a:prstClr val="black"/>
              </a:solidFill>
            </a:endParaRPr>
          </a:p>
          <a:p>
            <a:pPr marL="154680" lvl="0" indent="0" defTabSz="914400" hangingPunct="0">
              <a:lnSpc>
                <a:spcPct val="121249"/>
              </a:lnSpc>
              <a:spcBef>
                <a:spcPts val="0"/>
              </a:spcBef>
              <a:buNone/>
            </a:pPr>
            <a:r>
              <a:rPr lang="en-US" altLang="zh-CN" sz="1900" spc="5" dirty="0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r>
              <a:rPr lang="en-US" altLang="zh-CN" sz="1600" spc="5" dirty="0">
                <a:solidFill>
                  <a:srgbClr val="000000"/>
                </a:solidFill>
                <a:latin typeface="Times New Roman"/>
                <a:ea typeface="Times New Roman"/>
              </a:rPr>
              <a:t>KULUN</a:t>
            </a:r>
            <a:r>
              <a:rPr lang="en-US" altLang="zh-CN" sz="16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25" dirty="0">
                <a:solidFill>
                  <a:srgbClr val="000000"/>
                </a:solidFill>
                <a:latin typeface="Times New Roman"/>
                <a:ea typeface="Times New Roman"/>
              </a:rPr>
              <a:t>K</a:t>
            </a:r>
            <a:r>
              <a:rPr lang="en-US" altLang="zh-CN" sz="1600" spc="5" dirty="0">
                <a:solidFill>
                  <a:srgbClr val="000000"/>
                </a:solidFill>
                <a:latin typeface="Times New Roman"/>
                <a:ea typeface="Times New Roman"/>
              </a:rPr>
              <a:t>ISA</a:t>
            </a:r>
            <a:r>
              <a:rPr lang="en-US" altLang="zh-CN" sz="1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altLang="zh-CN" sz="1600" spc="5" dirty="0">
                <a:solidFill>
                  <a:srgbClr val="000000"/>
                </a:solidFill>
                <a:latin typeface="Times New Roman"/>
                <a:ea typeface="Times New Roman"/>
              </a:rPr>
              <a:t>ANITIMI</a:t>
            </a:r>
            <a:r>
              <a:rPr lang="en-US" altLang="zh-CN" sz="16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5" dirty="0">
                <a:solidFill>
                  <a:srgbClr val="000000"/>
                </a:solidFill>
                <a:latin typeface="Times New Roman"/>
                <a:ea typeface="Times New Roman"/>
              </a:rPr>
              <a:t>*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..............................................................................................................................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tr-TR" altLang="zh-CN" sz="19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54680" lvl="0" indent="0" defTabSz="914400" hangingPunct="0">
              <a:lnSpc>
                <a:spcPct val="121249"/>
              </a:lnSpc>
              <a:spcBef>
                <a:spcPts val="0"/>
              </a:spcBef>
              <a:buNone/>
            </a:pPr>
            <a:r>
              <a:rPr lang="en-US" altLang="zh-CN" sz="19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KULUN</a:t>
            </a:r>
            <a:r>
              <a:rPr lang="en-US" altLang="zh-CN" sz="1600" spc="6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EVCUT</a:t>
            </a:r>
            <a:r>
              <a:rPr lang="en-US" altLang="zh-CN" sz="16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URUMU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19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tr-TR" altLang="zh-CN" sz="1900" spc="85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54680" lvl="0" indent="0" defTabSz="914400" hangingPunct="0">
              <a:lnSpc>
                <a:spcPct val="121249"/>
              </a:lnSpc>
              <a:spcBef>
                <a:spcPts val="0"/>
              </a:spcBef>
              <a:buNone/>
            </a:pPr>
            <a:r>
              <a:rPr lang="en-US" altLang="zh-CN" sz="19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EMEL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İ</a:t>
            </a:r>
            <a:r>
              <a:rPr lang="en-US" altLang="zh-CN" sz="1600" spc="5" dirty="0">
                <a:solidFill>
                  <a:srgbClr val="000000"/>
                </a:solidFill>
                <a:latin typeface="Times New Roman"/>
                <a:ea typeface="Times New Roman"/>
              </a:rPr>
              <a:t>STATİSTİKLER</a:t>
            </a:r>
            <a:r>
              <a:rPr lang="en-US" altLang="zh-CN" sz="1900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....................................................................................................</a:t>
            </a:r>
            <a:r>
              <a:rPr lang="en-US" altLang="zh-CN" sz="19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................................</a:t>
            </a:r>
            <a:endParaRPr lang="tr-TR" altLang="zh-CN" sz="19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154680" lvl="0" indent="0" defTabSz="914400" hangingPunct="0">
              <a:lnSpc>
                <a:spcPct val="121249"/>
              </a:lnSpc>
              <a:spcBef>
                <a:spcPts val="0"/>
              </a:spcBef>
              <a:buNone/>
            </a:pPr>
            <a:r>
              <a:rPr lang="en-US" altLang="zh-CN" sz="1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PAYDAŞ</a:t>
            </a:r>
            <a:r>
              <a:rPr lang="en-US" altLang="zh-CN" sz="19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5" dirty="0">
                <a:solidFill>
                  <a:srgbClr val="000000"/>
                </a:solidFill>
                <a:latin typeface="Times New Roman"/>
                <a:ea typeface="Times New Roman"/>
              </a:rPr>
              <a:t>ANALİZİ</a:t>
            </a:r>
            <a:r>
              <a:rPr lang="en-US" altLang="zh-CN" sz="19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.....................................................................................................................................</a:t>
            </a:r>
            <a:r>
              <a:rPr lang="tr-TR" altLang="zh-CN" sz="19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..</a:t>
            </a:r>
          </a:p>
          <a:p>
            <a:pPr marL="154680" lvl="0" indent="0" defTabSz="914400" hangingPunct="0">
              <a:lnSpc>
                <a:spcPct val="121249"/>
              </a:lnSpc>
              <a:spcBef>
                <a:spcPts val="0"/>
              </a:spcBef>
              <a:buNone/>
            </a:pPr>
            <a:r>
              <a:rPr lang="en-US" altLang="zh-CN" sz="19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.GZFT</a:t>
            </a:r>
            <a:r>
              <a:rPr lang="en-US" altLang="zh-CN" sz="1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(G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ÜÇLÜ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Z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AYIF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IRSAT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9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EHDİT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</a:p>
          <a:p>
            <a:pPr marL="154704" lvl="0" indent="0" defTabSz="914400" hangingPunct="0">
              <a:lnSpc>
                <a:spcPct val="122083"/>
              </a:lnSpc>
              <a:spcBef>
                <a:spcPts val="0"/>
              </a:spcBef>
              <a:buNone/>
            </a:pP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600" spc="5" dirty="0">
                <a:solidFill>
                  <a:srgbClr val="000000"/>
                </a:solidFill>
                <a:latin typeface="Times New Roman"/>
                <a:ea typeface="Times New Roman"/>
              </a:rPr>
              <a:t>NALİZİ</a:t>
            </a:r>
            <a:r>
              <a:rPr lang="en-US" altLang="zh-CN" sz="16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.........................................................................................................................................................</a:t>
            </a:r>
            <a:endParaRPr lang="tr-TR" altLang="zh-CN" sz="1900" spc="5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154704" lvl="0" indent="0" defTabSz="914400" hangingPunct="0">
              <a:lnSpc>
                <a:spcPct val="122083"/>
              </a:lnSpc>
              <a:spcBef>
                <a:spcPts val="0"/>
              </a:spcBef>
              <a:buNone/>
            </a:pPr>
            <a:r>
              <a:rPr lang="en-US" altLang="zh-CN" sz="1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1600" spc="5" dirty="0">
                <a:solidFill>
                  <a:srgbClr val="000000"/>
                </a:solidFill>
                <a:latin typeface="Times New Roman"/>
                <a:ea typeface="Times New Roman"/>
              </a:rPr>
              <a:t>ELİŞİM</a:t>
            </a:r>
            <a:r>
              <a:rPr lang="en-US" altLang="zh-CN" sz="160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0" dirty="0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6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600" spc="5" dirty="0">
                <a:solidFill>
                  <a:srgbClr val="000000"/>
                </a:solidFill>
                <a:latin typeface="Times New Roman"/>
                <a:ea typeface="Times New Roman"/>
              </a:rPr>
              <a:t>ORUN</a:t>
            </a:r>
            <a:r>
              <a:rPr lang="en-US" altLang="zh-CN" sz="160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2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600" spc="5" dirty="0">
                <a:solidFill>
                  <a:srgbClr val="000000"/>
                </a:solidFill>
                <a:latin typeface="Times New Roman"/>
                <a:ea typeface="Times New Roman"/>
              </a:rPr>
              <a:t>LANLARI</a:t>
            </a:r>
            <a:r>
              <a:rPr lang="en-US" altLang="zh-CN" sz="16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....................................................................................................................</a:t>
            </a:r>
            <a:endParaRPr lang="en-US" altLang="zh-CN" sz="19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defTabSz="914400">
              <a:lnSpc>
                <a:spcPts val="755"/>
              </a:lnSpc>
              <a:spcBef>
                <a:spcPts val="0"/>
              </a:spcBef>
              <a:buNone/>
            </a:pPr>
            <a:endParaRPr lang="en-US" sz="2900" dirty="0">
              <a:solidFill>
                <a:prstClr val="black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BÖLÜM</a:t>
            </a:r>
            <a:r>
              <a:rPr lang="en-US" altLang="zh-CN" sz="19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III:</a:t>
            </a:r>
            <a:r>
              <a:rPr lang="en-US" altLang="zh-CN" sz="19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MİSYON,</a:t>
            </a:r>
            <a:r>
              <a:rPr lang="en-US" altLang="zh-CN" sz="19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VİZYON</a:t>
            </a:r>
            <a:r>
              <a:rPr lang="en-US" altLang="zh-CN" sz="19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9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TEMEL</a:t>
            </a:r>
          </a:p>
          <a:p>
            <a:pPr marL="0" lvl="0" indent="0" defTabSz="914400">
              <a:spcBef>
                <a:spcPts val="315"/>
              </a:spcBef>
              <a:buNone/>
            </a:pP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DEĞERLER</a:t>
            </a:r>
            <a:r>
              <a:rPr lang="en-US" altLang="zh-CN" sz="1900" spc="5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......................................................................................................................................................</a:t>
            </a:r>
          </a:p>
          <a:p>
            <a:pPr marL="0" lvl="0" indent="0" defTabSz="914400">
              <a:lnSpc>
                <a:spcPts val="759"/>
              </a:lnSpc>
              <a:spcBef>
                <a:spcPts val="0"/>
              </a:spcBef>
              <a:buNone/>
            </a:pPr>
            <a:endParaRPr lang="en-US" sz="2900" dirty="0">
              <a:solidFill>
                <a:prstClr val="black"/>
              </a:solidFill>
            </a:endParaRPr>
          </a:p>
          <a:p>
            <a:pPr marL="154686" lvl="0" indent="0" defTabSz="914400" hangingPunct="0">
              <a:lnSpc>
                <a:spcPct val="121249"/>
              </a:lnSpc>
              <a:spcBef>
                <a:spcPts val="0"/>
              </a:spcBef>
              <a:buNone/>
            </a:pP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MİSYONUMUZ</a:t>
            </a:r>
            <a:r>
              <a:rPr lang="en-US" altLang="zh-CN" sz="1900" spc="-1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50" dirty="0">
                <a:solidFill>
                  <a:srgbClr val="000000"/>
                </a:solidFill>
                <a:latin typeface="Times New Roman"/>
                <a:ea typeface="Times New Roman"/>
              </a:rPr>
              <a:t>*</a:t>
            </a:r>
            <a:r>
              <a:rPr lang="en-US" altLang="zh-CN" sz="1900" spc="5" dirty="0">
                <a:solidFill>
                  <a:srgbClr val="000000"/>
                </a:solidFill>
                <a:latin typeface="Times New Roman"/>
                <a:ea typeface="Times New Roman"/>
              </a:rPr>
              <a:t>.........................................................................................................................................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tr-TR" altLang="zh-CN" sz="19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54686" lvl="0" indent="0" defTabSz="914400" hangingPunct="0">
              <a:lnSpc>
                <a:spcPct val="121249"/>
              </a:lnSpc>
              <a:spcBef>
                <a:spcPts val="0"/>
              </a:spcBef>
              <a:buNone/>
            </a:pPr>
            <a:r>
              <a:rPr lang="en-US" altLang="zh-CN" sz="1900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VİZYONUMUZ</a:t>
            </a:r>
            <a:r>
              <a:rPr lang="en-US" altLang="zh-CN" sz="1900" spc="129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5" dirty="0">
                <a:solidFill>
                  <a:srgbClr val="000000"/>
                </a:solidFill>
                <a:latin typeface="Times New Roman"/>
                <a:ea typeface="Times New Roman"/>
              </a:rPr>
              <a:t>*</a:t>
            </a:r>
            <a:r>
              <a:rPr lang="en-US" altLang="zh-CN" sz="19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.........................................................................................................................................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tr-TR" altLang="zh-CN" sz="19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54686" lvl="0" indent="0" defTabSz="914400" hangingPunct="0">
              <a:lnSpc>
                <a:spcPct val="121249"/>
              </a:lnSpc>
              <a:spcBef>
                <a:spcPts val="0"/>
              </a:spcBef>
              <a:buNone/>
            </a:pPr>
            <a:r>
              <a:rPr lang="en-US" altLang="zh-CN" sz="1900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TEMEL</a:t>
            </a:r>
            <a:r>
              <a:rPr lang="en-US" altLang="zh-CN" sz="1900" spc="14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DEĞERLERİMİZ</a:t>
            </a:r>
            <a:r>
              <a:rPr lang="en-US" altLang="zh-CN" sz="19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5" dirty="0">
                <a:solidFill>
                  <a:srgbClr val="000000"/>
                </a:solidFill>
                <a:latin typeface="Times New Roman"/>
                <a:ea typeface="Times New Roman"/>
              </a:rPr>
              <a:t>*</a:t>
            </a:r>
            <a:r>
              <a:rPr lang="en-US" altLang="zh-CN" sz="19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........................................................................................................................</a:t>
            </a:r>
          </a:p>
          <a:p>
            <a:pPr marL="0" lvl="0" indent="0" defTabSz="914400">
              <a:lnSpc>
                <a:spcPts val="775"/>
              </a:lnSpc>
              <a:spcBef>
                <a:spcPts val="0"/>
              </a:spcBef>
              <a:buNone/>
            </a:pPr>
            <a:endParaRPr lang="en-US" sz="2900" dirty="0">
              <a:solidFill>
                <a:prstClr val="black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BÖLÜM</a:t>
            </a:r>
            <a:r>
              <a:rPr lang="en-US" altLang="zh-CN" sz="19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IV:</a:t>
            </a:r>
            <a:r>
              <a:rPr lang="en-US" altLang="zh-CN" sz="19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AMAÇ,</a:t>
            </a:r>
            <a:r>
              <a:rPr lang="en-US" altLang="zh-CN" sz="19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5" dirty="0">
                <a:solidFill>
                  <a:srgbClr val="000000"/>
                </a:solidFill>
                <a:latin typeface="Times New Roman"/>
                <a:ea typeface="Times New Roman"/>
              </a:rPr>
              <a:t>HEDEF</a:t>
            </a:r>
            <a:r>
              <a:rPr lang="en-US" altLang="zh-CN" sz="19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9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EYLEMLER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..............................................................................................</a:t>
            </a:r>
          </a:p>
          <a:p>
            <a:pPr marL="0" lvl="0" indent="0" defTabSz="914400">
              <a:lnSpc>
                <a:spcPts val="919"/>
              </a:lnSpc>
              <a:spcBef>
                <a:spcPts val="0"/>
              </a:spcBef>
              <a:buNone/>
            </a:pPr>
            <a:endParaRPr lang="en-US" sz="2900" dirty="0">
              <a:solidFill>
                <a:prstClr val="black"/>
              </a:solidFill>
            </a:endParaRPr>
          </a:p>
          <a:p>
            <a:pPr marL="0" lvl="0" indent="154687" defTabSz="914400">
              <a:spcBef>
                <a:spcPts val="0"/>
              </a:spcBef>
              <a:buNone/>
            </a:pPr>
            <a:r>
              <a:rPr lang="en-US" altLang="zh-CN" sz="1900" spc="5" dirty="0">
                <a:solidFill>
                  <a:srgbClr val="000000"/>
                </a:solidFill>
                <a:latin typeface="Times New Roman"/>
                <a:ea typeface="Times New Roman"/>
              </a:rPr>
              <a:t>TEMA</a:t>
            </a:r>
            <a:r>
              <a:rPr lang="en-US" altLang="zh-CN" sz="19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5" dirty="0">
                <a:solidFill>
                  <a:srgbClr val="000000"/>
                </a:solidFill>
                <a:latin typeface="Times New Roman"/>
                <a:ea typeface="Times New Roman"/>
              </a:rPr>
              <a:t>I:</a:t>
            </a:r>
            <a:r>
              <a:rPr lang="en-US" altLang="zh-CN" sz="19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5" dirty="0">
                <a:solidFill>
                  <a:srgbClr val="000000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9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5" dirty="0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9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5" dirty="0">
                <a:solidFill>
                  <a:srgbClr val="000000"/>
                </a:solidFill>
                <a:latin typeface="Times New Roman"/>
                <a:ea typeface="Times New Roman"/>
              </a:rPr>
              <a:t>ÖĞRETİME</a:t>
            </a:r>
            <a:r>
              <a:rPr lang="en-US" altLang="zh-CN" sz="19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5" dirty="0">
                <a:solidFill>
                  <a:srgbClr val="000000"/>
                </a:solidFill>
                <a:latin typeface="Times New Roman"/>
                <a:ea typeface="Times New Roman"/>
              </a:rPr>
              <a:t>ERİŞİM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................................................................................................</a:t>
            </a:r>
          </a:p>
          <a:p>
            <a:pPr marL="0" lvl="0" indent="154688" defTabSz="914400">
              <a:spcBef>
                <a:spcPts val="309"/>
              </a:spcBef>
              <a:buNone/>
            </a:pP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TEMA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II: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9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ÖĞRETİMDE</a:t>
            </a:r>
          </a:p>
          <a:p>
            <a:pPr marL="154707" lvl="0" indent="0" defTabSz="914400" hangingPunct="0">
              <a:lnSpc>
                <a:spcPct val="121666"/>
              </a:lnSpc>
              <a:spcBef>
                <a:spcPts val="154"/>
              </a:spcBef>
              <a:buNone/>
            </a:pP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KALİTENİN</a:t>
            </a:r>
            <a:r>
              <a:rPr lang="en-US" altLang="zh-CN" sz="1900" spc="-1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5" dirty="0">
                <a:solidFill>
                  <a:srgbClr val="000000"/>
                </a:solidFill>
                <a:latin typeface="Times New Roman"/>
                <a:ea typeface="Times New Roman"/>
              </a:rPr>
              <a:t>ARTIRILMASI</a:t>
            </a:r>
            <a:r>
              <a:rPr lang="en-US" altLang="zh-CN" sz="1900" spc="5" dirty="0">
                <a:solidFill>
                  <a:srgbClr val="000000"/>
                </a:solidFill>
                <a:latin typeface="Times New Roman"/>
                <a:ea typeface="Times New Roman"/>
              </a:rPr>
              <a:t>.......................................................................................................................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tr-TR" altLang="zh-CN" sz="19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54707" lvl="0" indent="0" defTabSz="914400" hangingPunct="0">
              <a:lnSpc>
                <a:spcPct val="121666"/>
              </a:lnSpc>
              <a:spcBef>
                <a:spcPts val="154"/>
              </a:spcBef>
              <a:buNone/>
            </a:pPr>
            <a:r>
              <a:rPr lang="en-US" altLang="zh-CN" sz="1900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TEMA</a:t>
            </a:r>
            <a:r>
              <a:rPr lang="en-US" altLang="zh-CN" sz="1900" spc="8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5" dirty="0">
                <a:solidFill>
                  <a:srgbClr val="000000"/>
                </a:solidFill>
                <a:latin typeface="Times New Roman"/>
                <a:ea typeface="Times New Roman"/>
              </a:rPr>
              <a:t>III:</a:t>
            </a:r>
            <a:r>
              <a:rPr lang="en-US" altLang="zh-CN" sz="19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5" dirty="0">
                <a:solidFill>
                  <a:srgbClr val="000000"/>
                </a:solidFill>
                <a:latin typeface="Times New Roman"/>
                <a:ea typeface="Times New Roman"/>
              </a:rPr>
              <a:t>KURUMSAL</a:t>
            </a:r>
            <a:r>
              <a:rPr lang="en-US" altLang="zh-CN" sz="19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KAPASİTE</a:t>
            </a:r>
            <a:r>
              <a:rPr lang="en-US" altLang="zh-CN" sz="19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Times New Roman"/>
                <a:ea typeface="Times New Roman"/>
              </a:rPr>
              <a:t>..........................................................................................................</a:t>
            </a:r>
          </a:p>
          <a:p>
            <a:pPr marL="0" lvl="0" indent="0" defTabSz="914400">
              <a:lnSpc>
                <a:spcPts val="765"/>
              </a:lnSpc>
              <a:spcBef>
                <a:spcPts val="0"/>
              </a:spcBef>
              <a:buNone/>
            </a:pPr>
            <a:endParaRPr lang="en-US" sz="2900" dirty="0">
              <a:solidFill>
                <a:prstClr val="black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altLang="zh-CN" sz="1900" spc="5" dirty="0">
                <a:solidFill>
                  <a:srgbClr val="000000"/>
                </a:solidFill>
                <a:latin typeface="Times New Roman"/>
                <a:ea typeface="Times New Roman"/>
              </a:rPr>
              <a:t>V.</a:t>
            </a:r>
            <a:r>
              <a:rPr lang="en-US" altLang="zh-CN" sz="19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BÖLÜM:</a:t>
            </a:r>
            <a:r>
              <a:rPr lang="en-US" altLang="zh-CN" sz="19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MALİYETLENDİRME</a:t>
            </a:r>
            <a:r>
              <a:rPr lang="en-US" altLang="zh-CN" sz="1900" spc="5" dirty="0">
                <a:solidFill>
                  <a:srgbClr val="000000"/>
                </a:solidFill>
                <a:latin typeface="Times New Roman"/>
                <a:ea typeface="Times New Roman"/>
              </a:rPr>
              <a:t>...............................................................................................................</a:t>
            </a:r>
          </a:p>
          <a:p>
            <a:pPr marL="0" lvl="0" indent="0" defTabSz="914400">
              <a:lnSpc>
                <a:spcPts val="1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91976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012" y="376518"/>
            <a:ext cx="8677835" cy="4446494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endParaRPr lang="tr-TR" altLang="zh-CN" sz="1200" spc="1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endParaRPr lang="tr-TR" altLang="zh-CN" sz="1200" spc="1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altLang="zh-CN" sz="12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EKLER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1200" spc="5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.......................................</a:t>
            </a:r>
            <a:endParaRPr lang="en-US" altLang="zh-CN" sz="12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defTabSz="914400">
              <a:lnSpc>
                <a:spcPts val="1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ts val="1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ts val="1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ts val="1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ts val="1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ts val="1525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 defTabSz="914400" hangingPunct="0">
              <a:lnSpc>
                <a:spcPct val="145416"/>
              </a:lnSpc>
              <a:spcBef>
                <a:spcPts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Times New Roman"/>
                <a:ea typeface="Times New Roman"/>
              </a:rPr>
              <a:t>BÖLÜM</a:t>
            </a:r>
            <a:r>
              <a:rPr lang="en-US" altLang="zh-CN" sz="12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ea typeface="Times New Roman"/>
              </a:rPr>
              <a:t>I:</a:t>
            </a:r>
            <a:r>
              <a:rPr lang="en-US" altLang="zh-CN" sz="12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ea typeface="Times New Roman"/>
              </a:rPr>
              <a:t>GİRİŞ</a:t>
            </a:r>
            <a:r>
              <a:rPr lang="en-US" altLang="zh-CN" sz="12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ea typeface="Times New Roman"/>
              </a:rPr>
              <a:t>PLAN</a:t>
            </a:r>
            <a:r>
              <a:rPr lang="en-US" altLang="zh-CN" sz="12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ea typeface="Times New Roman"/>
              </a:rPr>
              <a:t>HAZIRLIK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/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SÜR</a:t>
            </a:r>
            <a:r>
              <a:rPr lang="en-US" altLang="zh-CN" sz="1200" spc="5" dirty="0">
                <a:solidFill>
                  <a:srgbClr val="000000"/>
                </a:solidFill>
                <a:latin typeface="Times New Roman"/>
                <a:ea typeface="Times New Roman"/>
              </a:rPr>
              <a:t>ECİ</a:t>
            </a:r>
          </a:p>
          <a:p>
            <a:pPr marL="0" lvl="0" indent="0" defTabSz="914400">
              <a:lnSpc>
                <a:spcPts val="755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456458" defTabSz="914400">
              <a:spcBef>
                <a:spcPts val="0"/>
              </a:spcBef>
              <a:buNone/>
              <a:tabLst>
                <a:tab pos="1372409" algn="l"/>
                <a:tab pos="2080559" algn="l"/>
                <a:tab pos="2824207" algn="l"/>
              </a:tabLst>
            </a:pPr>
            <a:r>
              <a:rPr lang="en-US" altLang="zh-CN" sz="1200" spc="5" dirty="0">
                <a:solidFill>
                  <a:srgbClr val="000000"/>
                </a:solidFill>
                <a:latin typeface="Times New Roman"/>
                <a:ea typeface="Times New Roman"/>
              </a:rPr>
              <a:t>2024-2028	</a:t>
            </a:r>
            <a:r>
              <a:rPr lang="en-US" altLang="zh-CN" sz="12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dönemi</a:t>
            </a:r>
            <a:r>
              <a:rPr lang="en-US" altLang="zh-CN" sz="1200" spc="5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12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stratejik</a:t>
            </a:r>
            <a:r>
              <a:rPr lang="en-US" altLang="zh-CN" sz="1200" spc="5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1200" spc="-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plan</a:t>
            </a:r>
            <a:r>
              <a:rPr lang="en-US" altLang="zh-CN" sz="1200" spc="34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hazırlanması</a:t>
            </a:r>
            <a:r>
              <a:rPr lang="en-US" altLang="zh-CN" sz="1200" spc="2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süreci</a:t>
            </a:r>
            <a:r>
              <a:rPr lang="en-US" altLang="zh-CN" sz="12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Üst</a:t>
            </a:r>
            <a:r>
              <a:rPr lang="en-US" altLang="zh-CN" sz="12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Kurul</a:t>
            </a:r>
            <a:r>
              <a:rPr lang="en-US" altLang="zh-CN" sz="12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Stratejik</a:t>
            </a:r>
            <a:r>
              <a:rPr lang="en-US" altLang="zh-CN" sz="12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000000"/>
                </a:solidFill>
                <a:latin typeface="Times New Roman"/>
                <a:ea typeface="Times New Roman"/>
              </a:rPr>
              <a:t>Plan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Ekibinin</a:t>
            </a:r>
            <a:r>
              <a:rPr lang="en-US" altLang="zh-CN" sz="1200" spc="8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/>
                <a:ea typeface="Times New Roman"/>
              </a:rPr>
              <a:t>oluşturulması</a:t>
            </a:r>
            <a:r>
              <a:rPr lang="en-US" altLang="zh-CN" sz="1200" spc="8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200" spc="8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başlamıştır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200" spc="8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Ekip</a:t>
            </a:r>
            <a:r>
              <a:rPr lang="tr-TR" altLang="zh-CN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1200" spc="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kapsamında</a:t>
            </a:r>
            <a:r>
              <a:rPr lang="en-US" altLang="zh-CN" sz="1200" spc="5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1200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ilk</a:t>
            </a:r>
            <a:r>
              <a:rPr lang="tr-TR" altLang="zh-CN" sz="1200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1200" spc="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aşamada</a:t>
            </a:r>
            <a:r>
              <a:rPr lang="en-US" altLang="zh-CN" sz="1200" spc="5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12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durum</a:t>
            </a:r>
            <a:r>
              <a:rPr lang="tr-TR" altLang="zh-CN" sz="12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analizi</a:t>
            </a:r>
            <a:r>
              <a:rPr lang="tr-TR" altLang="zh-CN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çalışmaları</a:t>
            </a:r>
            <a:r>
              <a:rPr lang="en-US" altLang="zh-CN" sz="1200" spc="7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/>
                <a:ea typeface="Times New Roman"/>
              </a:rPr>
              <a:t>yapılmış</a:t>
            </a:r>
            <a:r>
              <a:rPr lang="en-US" altLang="zh-CN" sz="1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ea typeface="Times New Roman"/>
              </a:rPr>
              <a:t>durum</a:t>
            </a:r>
            <a:r>
              <a:rPr lang="en-US" altLang="zh-CN" sz="12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/>
                <a:ea typeface="Times New Roman"/>
              </a:rPr>
              <a:t>analizi</a:t>
            </a:r>
            <a:r>
              <a:rPr lang="en-US" altLang="zh-CN" sz="1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/>
                <a:ea typeface="Times New Roman"/>
              </a:rPr>
              <a:t>aşamasında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paydaşlarımızın</a:t>
            </a:r>
            <a:r>
              <a:rPr lang="en-US" altLang="zh-CN" sz="12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200" spc="40" dirty="0">
                <a:solidFill>
                  <a:srgbClr val="000000"/>
                </a:solidFill>
                <a:latin typeface="Times New Roman"/>
                <a:ea typeface="Times New Roman"/>
              </a:rPr>
              <a:t>plan</a:t>
            </a:r>
            <a:r>
              <a:rPr lang="en-US" altLang="zh-CN" sz="1200" spc="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2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sürecine</a:t>
            </a:r>
            <a:r>
              <a:rPr lang="en-US" altLang="zh-CN" sz="1200" spc="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2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aktif</a:t>
            </a:r>
            <a:r>
              <a:rPr lang="en-US" altLang="zh-CN" sz="1200" spc="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2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katılımını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/>
                <a:ea typeface="Times New Roman"/>
              </a:rPr>
              <a:t>sağlamak</a:t>
            </a:r>
            <a:r>
              <a:rPr lang="en-US" altLang="zh-CN" sz="1200" spc="8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/>
                <a:ea typeface="Times New Roman"/>
              </a:rPr>
              <a:t>üzere</a:t>
            </a:r>
            <a:r>
              <a:rPr lang="en-US" altLang="zh-CN" sz="1200" spc="8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/>
                <a:ea typeface="Times New Roman"/>
              </a:rPr>
              <a:t>paydaş</a:t>
            </a:r>
            <a:r>
              <a:rPr lang="en-US" altLang="zh-CN" sz="1200" spc="8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/>
                <a:ea typeface="Times New Roman"/>
              </a:rPr>
              <a:t>anketi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200" spc="8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/>
                <a:ea typeface="Times New Roman"/>
              </a:rPr>
              <a:t>toplantı</a:t>
            </a:r>
            <a:r>
              <a:rPr lang="en-US" altLang="zh-CN" sz="1200" spc="8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görüşmeler</a:t>
            </a:r>
            <a:r>
              <a:rPr lang="en-US" altLang="zh-CN" sz="12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yapılmıştır</a:t>
            </a:r>
            <a:r>
              <a:rPr lang="en-US" altLang="zh-CN" sz="1200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tr-TR" altLang="zh-CN" sz="1200" spc="5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456458" defTabSz="914400">
              <a:spcBef>
                <a:spcPts val="0"/>
              </a:spcBef>
              <a:buNone/>
              <a:tabLst>
                <a:tab pos="1372409" algn="l"/>
                <a:tab pos="2080559" algn="l"/>
                <a:tab pos="2824207" algn="l"/>
              </a:tabLst>
            </a:pPr>
            <a:endParaRPr lang="en-US" altLang="zh-CN" sz="1200" spc="5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495192" defTabSz="914400" hangingPunct="0">
              <a:lnSpc>
                <a:spcPct val="121249"/>
              </a:lnSpc>
              <a:spcBef>
                <a:spcPts val="0"/>
              </a:spcBef>
              <a:buNone/>
            </a:pPr>
            <a:r>
              <a:rPr lang="en-US" altLang="zh-CN" sz="1200" spc="40" dirty="0">
                <a:solidFill>
                  <a:srgbClr val="000000"/>
                </a:solidFill>
                <a:latin typeface="Times New Roman"/>
                <a:ea typeface="Times New Roman"/>
              </a:rPr>
              <a:t>Durum</a:t>
            </a:r>
            <a:r>
              <a:rPr lang="en-US" altLang="zh-CN" sz="1200" spc="2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2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analizinin</a:t>
            </a:r>
            <a:r>
              <a:rPr lang="en-US" altLang="zh-CN" sz="1200" spc="2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200" spc="34" dirty="0" err="1">
                <a:solidFill>
                  <a:srgbClr val="000000"/>
                </a:solidFill>
                <a:latin typeface="Times New Roman"/>
                <a:ea typeface="Times New Roman"/>
              </a:rPr>
              <a:t>ardından</a:t>
            </a:r>
            <a:r>
              <a:rPr lang="en-US" altLang="zh-CN" sz="1200" spc="2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2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geleceğe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yönelim</a:t>
            </a:r>
            <a:r>
              <a:rPr lang="en-US" altLang="zh-CN" sz="12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bölümüne</a:t>
            </a:r>
            <a:r>
              <a:rPr lang="en-US" altLang="zh-CN" sz="12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20" dirty="0" err="1">
                <a:solidFill>
                  <a:srgbClr val="000000"/>
                </a:solidFill>
                <a:latin typeface="Times New Roman"/>
                <a:ea typeface="Times New Roman"/>
              </a:rPr>
              <a:t>geçilerek</a:t>
            </a:r>
            <a:r>
              <a:rPr lang="en-US" altLang="zh-CN" sz="12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okulumuzun</a:t>
            </a:r>
            <a:r>
              <a:rPr lang="en-US" altLang="zh-CN" sz="12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amaç</a:t>
            </a:r>
            <a:r>
              <a:rPr lang="en-US" altLang="zh-CN" sz="1200" spc="3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hedef</a:t>
            </a:r>
            <a:r>
              <a:rPr lang="en-US" altLang="zh-CN" sz="1200" spc="25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200" spc="2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2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gösterge</a:t>
            </a:r>
            <a:r>
              <a:rPr lang="en-US" altLang="zh-CN" sz="1200" spc="2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2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spc="2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200" spc="25" dirty="0" err="1">
                <a:solidFill>
                  <a:srgbClr val="000000"/>
                </a:solidFill>
                <a:latin typeface="Times New Roman"/>
                <a:ea typeface="Times New Roman"/>
              </a:rPr>
              <a:t>eylemleri</a:t>
            </a:r>
            <a:r>
              <a:rPr lang="en-US" altLang="zh-CN" sz="1200" spc="2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200" spc="20" dirty="0" err="1">
                <a:solidFill>
                  <a:srgbClr val="000000"/>
                </a:solidFill>
                <a:latin typeface="Times New Roman"/>
                <a:ea typeface="Times New Roman"/>
              </a:rPr>
              <a:t>belirlenmiştir</a:t>
            </a:r>
            <a:r>
              <a:rPr lang="en-US" altLang="zh-CN" sz="1200" spc="2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 err="1">
                <a:solidFill>
                  <a:srgbClr val="000000"/>
                </a:solidFill>
                <a:latin typeface="Times New Roman"/>
                <a:ea typeface="Times New Roman"/>
              </a:rPr>
              <a:t>Çalışmaları</a:t>
            </a:r>
            <a:r>
              <a:rPr lang="en-US" altLang="zh-CN" sz="12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yürüten</a:t>
            </a:r>
            <a:r>
              <a:rPr lang="en-US" altLang="zh-CN" sz="12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 err="1">
                <a:solidFill>
                  <a:srgbClr val="000000"/>
                </a:solidFill>
                <a:latin typeface="Times New Roman"/>
                <a:ea typeface="Times New Roman"/>
              </a:rPr>
              <a:t>ekip</a:t>
            </a:r>
            <a:r>
              <a:rPr lang="en-US" altLang="zh-CN" sz="12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 err="1">
                <a:solidFill>
                  <a:srgbClr val="000000"/>
                </a:solidFill>
                <a:latin typeface="Times New Roman"/>
                <a:ea typeface="Times New Roman"/>
              </a:rPr>
              <a:t>kurul</a:t>
            </a:r>
            <a:r>
              <a:rPr lang="en-US" altLang="zh-CN" sz="12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0" dirty="0" err="1">
                <a:solidFill>
                  <a:srgbClr val="000000"/>
                </a:solidFill>
                <a:latin typeface="Times New Roman"/>
                <a:ea typeface="Times New Roman"/>
              </a:rPr>
              <a:t>bilgileri</a:t>
            </a:r>
            <a:r>
              <a:rPr lang="en-US" altLang="zh-CN" sz="12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 err="1">
                <a:solidFill>
                  <a:srgbClr val="000000"/>
                </a:solidFill>
                <a:latin typeface="Times New Roman"/>
                <a:ea typeface="Times New Roman"/>
              </a:rPr>
              <a:t>altta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veri</a:t>
            </a:r>
            <a:r>
              <a:rPr lang="en-US" altLang="zh-CN" sz="1200" spc="5" dirty="0" err="1">
                <a:solidFill>
                  <a:srgbClr val="000000"/>
                </a:solidFill>
                <a:latin typeface="Times New Roman"/>
                <a:ea typeface="Times New Roman"/>
              </a:rPr>
              <a:t>lmiştir</a:t>
            </a:r>
            <a:r>
              <a:rPr lang="en-US" altLang="zh-CN" sz="1200" spc="5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lvl="0" indent="0" defTabSz="914400">
              <a:lnSpc>
                <a:spcPts val="1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045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" y="-208430"/>
            <a:ext cx="12971930" cy="53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81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1918</Words>
  <Application>Microsoft Office PowerPoint</Application>
  <PresentationFormat>Ekran Gösterisi (16:9)</PresentationFormat>
  <Paragraphs>450</Paragraphs>
  <Slides>60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60</vt:i4>
      </vt:variant>
    </vt:vector>
  </HeadingPairs>
  <TitlesOfParts>
    <vt:vector size="71" baseType="lpstr">
      <vt:lpstr>Arial Unicode MS</vt:lpstr>
      <vt:lpstr>SimSun</vt:lpstr>
      <vt:lpstr>SimSun</vt:lpstr>
      <vt:lpstr>Arial</vt:lpstr>
      <vt:lpstr>Book Antiqua</vt:lpstr>
      <vt:lpstr>Calibri</vt:lpstr>
      <vt:lpstr>Calibri Light</vt:lpstr>
      <vt:lpstr>Comic Sans MS</vt:lpstr>
      <vt:lpstr>Times New Roman</vt:lpstr>
      <vt:lpstr>Office Theme</vt:lpstr>
      <vt:lpstr>1_Office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Recep Çoğalan</dc:creator>
  <cp:keywords/>
  <cp:lastModifiedBy>Microsoft hesabı</cp:lastModifiedBy>
  <cp:revision>54</cp:revision>
  <dcterms:created xsi:type="dcterms:W3CDTF">2025-01-06T06:58:36Z</dcterms:created>
  <dcterms:modified xsi:type="dcterms:W3CDTF">2025-01-07T08:46:33Z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getitle">
    <vt:lpwstr>"STRATEJİK-PLAN-İBRAHİM-EVREN.pptx"</vt:lpwstr>
  </property>
</Properties>
</file>